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8" r:id="rId4"/>
    <p:sldId id="1707" r:id="rId5"/>
    <p:sldId id="1711" r:id="rId6"/>
    <p:sldId id="1715" r:id="rId7"/>
    <p:sldId id="1712" r:id="rId8"/>
    <p:sldId id="1710" r:id="rId9"/>
    <p:sldId id="1713" r:id="rId10"/>
    <p:sldId id="1714" r:id="rId11"/>
    <p:sldId id="1708" r:id="rId12"/>
    <p:sldId id="1709" r:id="rId13"/>
    <p:sldId id="1716" r:id="rId14"/>
    <p:sldId id="261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545"/>
    <a:srgbClr val="FC395B"/>
    <a:srgbClr val="AF1B2D"/>
    <a:srgbClr val="DD2431"/>
    <a:srgbClr val="11B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5343" autoAdjust="0"/>
  </p:normalViewPr>
  <p:slideViewPr>
    <p:cSldViewPr snapToGrid="0">
      <p:cViewPr varScale="1">
        <p:scale>
          <a:sx n="84" d="100"/>
          <a:sy n="84" d="100"/>
        </p:scale>
        <p:origin x="48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F1DD2-9A69-4A30-A20B-8ED9F9F614F2}" type="datetimeFigureOut">
              <a:rPr lang="zh-CN" altLang="en-US" smtClean="0"/>
              <a:t>2023/7/19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2EF1F-5AB9-4920-AF5B-E1DBE17087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0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376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006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403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459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902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82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939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223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2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799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871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289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259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2EF1F-5AB9-4920-AF5B-E1DBE170874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4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4B1914D7-030E-425D-975A-EFF08ECCFC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2832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副标题 2">
            <a:extLst>
              <a:ext uri="{FF2B5EF4-FFF2-40B4-BE49-F238E27FC236}">
                <a16:creationId xmlns="" xmlns:a16="http://schemas.microsoft.com/office/drawing/2014/main" id="{CF32A2F7-0C11-482A-B33C-7AAA7B288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4977" y="2724738"/>
            <a:ext cx="7855511" cy="5587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标题 1">
            <a:extLst>
              <a:ext uri="{FF2B5EF4-FFF2-40B4-BE49-F238E27FC236}">
                <a16:creationId xmlns="" xmlns:a16="http://schemas.microsoft.com/office/drawing/2014/main" id="{256F80DA-E8CF-4B9B-AB7C-E1E2BA2CB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4977" y="2026147"/>
            <a:ext cx="7855511" cy="6985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7" name="文本占位符 13">
            <a:extLst>
              <a:ext uri="{FF2B5EF4-FFF2-40B4-BE49-F238E27FC236}">
                <a16:creationId xmlns="" xmlns:a16="http://schemas.microsoft.com/office/drawing/2014/main" id="{B32651BE-BDB3-4B90-8844-357315C504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64977" y="4488046"/>
            <a:ext cx="7855511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8" name="文本占位符 13">
            <a:extLst>
              <a:ext uri="{FF2B5EF4-FFF2-40B4-BE49-F238E27FC236}">
                <a16:creationId xmlns="" xmlns:a16="http://schemas.microsoft.com/office/drawing/2014/main" id="{2920E3EC-89C8-4DA6-AC8D-0A43910C61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64977" y="4784317"/>
            <a:ext cx="7855511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图片占位符 15">
            <a:extLst>
              <a:ext uri="{FF2B5EF4-FFF2-40B4-BE49-F238E27FC236}">
                <a16:creationId xmlns="" xmlns:a16="http://schemas.microsoft.com/office/drawing/2014/main" id="{58CCE96A-0D42-4A39-BDF4-04CAA610B5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86700" y="0"/>
            <a:ext cx="4305300" cy="4191000"/>
          </a:xfrm>
          <a:custGeom>
            <a:avLst/>
            <a:gdLst>
              <a:gd name="connsiteX0" fmla="*/ 0 w 4305300"/>
              <a:gd name="connsiteY0" fmla="*/ 0 h 4191000"/>
              <a:gd name="connsiteX1" fmla="*/ 4305300 w 4305300"/>
              <a:gd name="connsiteY1" fmla="*/ 0 h 4191000"/>
              <a:gd name="connsiteX2" fmla="*/ 4305300 w 4305300"/>
              <a:gd name="connsiteY2" fmla="*/ 4191000 h 4191000"/>
              <a:gd name="connsiteX3" fmla="*/ 3897557 w 4305300"/>
              <a:gd name="connsiteY3" fmla="*/ 4191000 h 4191000"/>
              <a:gd name="connsiteX4" fmla="*/ 0 w 4305300"/>
              <a:gd name="connsiteY4" fmla="*/ 1613583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5300" h="4191000">
                <a:moveTo>
                  <a:pt x="0" y="0"/>
                </a:moveTo>
                <a:lnTo>
                  <a:pt x="4305300" y="0"/>
                </a:lnTo>
                <a:lnTo>
                  <a:pt x="4305300" y="4191000"/>
                </a:lnTo>
                <a:lnTo>
                  <a:pt x="3897557" y="4191000"/>
                </a:lnTo>
                <a:lnTo>
                  <a:pt x="0" y="161358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A95751AF-71B8-4352-9022-C98299E8C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98" y="2657929"/>
            <a:ext cx="5419185" cy="895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6" name="文本占位符 2">
            <a:extLst>
              <a:ext uri="{FF2B5EF4-FFF2-40B4-BE49-F238E27FC236}">
                <a16:creationId xmlns="" xmlns:a16="http://schemas.microsoft.com/office/drawing/2014/main" id="{FCAF9321-52F1-4980-B710-403CB1228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814" y="3553279"/>
            <a:ext cx="5419185" cy="101562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/>
          <a:lstStyle/>
          <a:p>
            <a:fld id="{6489D9C7-5DC6-4263-87FF-7C99F6FB63C3}" type="datetime1">
              <a:rPr lang="zh-CN" altLang="en-US" smtClean="0"/>
              <a:pPr/>
              <a:t>2023/7/19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=""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=""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312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/>
          <a:lstStyle/>
          <a:p>
            <a:fld id="{6489D9C7-5DC6-4263-87FF-7C99F6FB63C3}" type="datetime1">
              <a:rPr lang="zh-CN" altLang="en-US" smtClean="0"/>
              <a:pPr/>
              <a:t>2023/7/19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9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2">
            <a:extLst>
              <a:ext uri="{FF2B5EF4-FFF2-40B4-BE49-F238E27FC236}">
                <a16:creationId xmlns="" xmlns:a16="http://schemas.microsoft.com/office/drawing/2014/main" id="{5F922964-1DE9-4BB1-8C06-45A73CA532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66972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="" xmlns:a16="http://schemas.microsoft.com/office/drawing/2014/main" id="{372D685A-D18E-43CF-B69B-01943CE21C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9923" y="2618245"/>
            <a:ext cx="5426076" cy="162150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8" name="文本占位符 62">
            <a:extLst>
              <a:ext uri="{FF2B5EF4-FFF2-40B4-BE49-F238E27FC236}">
                <a16:creationId xmlns="" xmlns:a16="http://schemas.microsoft.com/office/drawing/2014/main" id="{EFC97E0B-E767-4D2B-B80A-36D8F01CD0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9923" y="4924481"/>
            <a:ext cx="5426076" cy="310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5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9" name="文本占位符 13">
            <a:extLst>
              <a:ext uri="{FF2B5EF4-FFF2-40B4-BE49-F238E27FC236}">
                <a16:creationId xmlns="" xmlns:a16="http://schemas.microsoft.com/office/drawing/2014/main" id="{03787F23-C420-4046-A07E-09B347CB17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924" y="4628210"/>
            <a:ext cx="5426076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/>
        </p:nvGrpSpPr>
        <p:grpSpPr>
          <a:xfrm>
            <a:off x="669924" y="1016000"/>
            <a:ext cx="10850563" cy="36000"/>
            <a:chOff x="564668" y="0"/>
            <a:chExt cx="27329872" cy="6858000"/>
          </a:xfrm>
        </p:grpSpPr>
        <p:sp>
          <p:nvSpPr>
            <p:cNvPr id="14" name="平行四边形 13"/>
            <p:cNvSpPr/>
            <p:nvPr/>
          </p:nvSpPr>
          <p:spPr>
            <a:xfrm flipH="1">
              <a:off x="664630" y="0"/>
              <a:ext cx="27229910" cy="685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15" name="平行四边形 14"/>
            <p:cNvSpPr/>
            <p:nvPr/>
          </p:nvSpPr>
          <p:spPr>
            <a:xfrm flipH="1">
              <a:off x="564668" y="0"/>
              <a:ext cx="7183963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</p:grpSp>
      <p:sp>
        <p:nvSpPr>
          <p:cNvPr id="10" name="标题占位符 1">
            <a:extLst>
              <a:ext uri="{FF2B5EF4-FFF2-40B4-BE49-F238E27FC236}">
                <a16:creationId xmlns="" xmlns:a16="http://schemas.microsoft.com/office/drawing/2014/main" id="{E00859C8-657E-4ECC-B473-4EB066E15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11" name="文本占位符 2">
            <a:extLst>
              <a:ext uri="{FF2B5EF4-FFF2-40B4-BE49-F238E27FC236}">
                <a16:creationId xmlns="" xmlns:a16="http://schemas.microsoft.com/office/drawing/2014/main" id="{E63A3F7E-AE89-407E-A246-B68FD7A8D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12" name="直接连接符 11">
            <a:extLst>
              <a:ext uri="{FF2B5EF4-FFF2-40B4-BE49-F238E27FC236}">
                <a16:creationId xmlns="" xmlns:a16="http://schemas.microsoft.com/office/drawing/2014/main" id="{34EF900A-F099-485C-8354-083B44612FE2}"/>
              </a:ext>
            </a:extLst>
          </p:cNvPr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日期占位符 3">
            <a:extLst>
              <a:ext uri="{FF2B5EF4-FFF2-40B4-BE49-F238E27FC236}">
                <a16:creationId xmlns="" xmlns:a16="http://schemas.microsoft.com/office/drawing/2014/main" id="{B3856C06-88B3-4234-BF75-AC6CDD24A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2023/7/19</a:t>
            </a:fld>
            <a:endParaRPr lang="zh-CN" altLang="en-US"/>
          </a:p>
        </p:txBody>
      </p:sp>
      <p:sp>
        <p:nvSpPr>
          <p:cNvPr id="20" name="页脚占位符 4">
            <a:extLst>
              <a:ext uri="{FF2B5EF4-FFF2-40B4-BE49-F238E27FC236}">
                <a16:creationId xmlns="" xmlns:a16="http://schemas.microsoft.com/office/drawing/2014/main" id="{63190967-6DD1-4FA6-B984-BA8CBD893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21" name="灯片编号占位符 5">
            <a:extLst>
              <a:ext uri="{FF2B5EF4-FFF2-40B4-BE49-F238E27FC236}">
                <a16:creationId xmlns="" xmlns:a16="http://schemas.microsoft.com/office/drawing/2014/main" id="{555D5D2F-827E-41C8-A898-14B16A925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2" r:id="rId3"/>
    <p:sldLayoutId id="2147483663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08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7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a.me/+6282218697174" TargetMode="External"/><Relationship Id="rId4" Type="http://schemas.openxmlformats.org/officeDocument/2006/relationships/hyperlink" Target="http://www.disdikpora.cianujurkab.go.id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8" r="29898"/>
          <a:stretch>
            <a:fillRect/>
          </a:stretch>
        </p:blipFill>
        <p:spPr/>
      </p:pic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BB6F7887-D176-46FA-81A7-89D22ABEB741}"/>
              </a:ext>
            </a:extLst>
          </p:cNvPr>
          <p:cNvGrpSpPr/>
          <p:nvPr/>
        </p:nvGrpSpPr>
        <p:grpSpPr>
          <a:xfrm>
            <a:off x="2781300" y="1588"/>
            <a:ext cx="4022480" cy="6858001"/>
            <a:chOff x="3003550" y="1588"/>
            <a:chExt cx="4022480" cy="6858001"/>
          </a:xfrm>
        </p:grpSpPr>
        <p:sp>
          <p:nvSpPr>
            <p:cNvPr id="10" name="Freeform 5">
              <a:extLst>
                <a:ext uri="{FF2B5EF4-FFF2-40B4-BE49-F238E27FC236}">
                  <a16:creationId xmlns="" xmlns:a16="http://schemas.microsoft.com/office/drawing/2014/main" id="{6B251296-3F5A-42CD-A3FC-9C6FD6A95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3" y="1588"/>
              <a:ext cx="1981200" cy="2244725"/>
            </a:xfrm>
            <a:custGeom>
              <a:avLst/>
              <a:gdLst>
                <a:gd name="T0" fmla="*/ 972 w 1248"/>
                <a:gd name="T1" fmla="*/ 0 h 1414"/>
                <a:gd name="T2" fmla="*/ 1248 w 1248"/>
                <a:gd name="T3" fmla="*/ 514 h 1414"/>
                <a:gd name="T4" fmla="*/ 763 w 1248"/>
                <a:gd name="T5" fmla="*/ 1414 h 1414"/>
                <a:gd name="T6" fmla="*/ 0 w 1248"/>
                <a:gd name="T7" fmla="*/ 0 h 1414"/>
                <a:gd name="T8" fmla="*/ 972 w 1248"/>
                <a:gd name="T9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8" h="1414">
                  <a:moveTo>
                    <a:pt x="972" y="0"/>
                  </a:moveTo>
                  <a:lnTo>
                    <a:pt x="1248" y="514"/>
                  </a:lnTo>
                  <a:lnTo>
                    <a:pt x="763" y="1414"/>
                  </a:lnTo>
                  <a:lnTo>
                    <a:pt x="0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="" xmlns:a16="http://schemas.microsoft.com/office/drawing/2014/main" id="{BDBB3C99-B64E-408B-BC11-6E59C694F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784" y="4020227"/>
              <a:ext cx="3060246" cy="2839362"/>
            </a:xfrm>
            <a:custGeom>
              <a:avLst/>
              <a:gdLst>
                <a:gd name="T0" fmla="*/ 1524 w 1524"/>
                <a:gd name="T1" fmla="*/ 1414 h 1414"/>
                <a:gd name="T2" fmla="*/ 762 w 1524"/>
                <a:gd name="T3" fmla="*/ 0 h 1414"/>
                <a:gd name="T4" fmla="*/ 0 w 1524"/>
                <a:gd name="T5" fmla="*/ 1414 h 1414"/>
                <a:gd name="T6" fmla="*/ 1524 w 1524"/>
                <a:gd name="T7" fmla="*/ 1414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4" h="1414">
                  <a:moveTo>
                    <a:pt x="1524" y="1414"/>
                  </a:moveTo>
                  <a:lnTo>
                    <a:pt x="762" y="0"/>
                  </a:lnTo>
                  <a:lnTo>
                    <a:pt x="0" y="1414"/>
                  </a:lnTo>
                  <a:lnTo>
                    <a:pt x="1524" y="14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="" xmlns:a16="http://schemas.microsoft.com/office/drawing/2014/main" id="{712BBB4D-279F-4491-AFE3-96F7D1BA6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342" y="1811338"/>
              <a:ext cx="2979738" cy="5048250"/>
            </a:xfrm>
            <a:custGeom>
              <a:avLst/>
              <a:gdLst>
                <a:gd name="T0" fmla="*/ 0 w 1877"/>
                <a:gd name="T1" fmla="*/ 3180 h 3180"/>
                <a:gd name="T2" fmla="*/ 1714 w 1877"/>
                <a:gd name="T3" fmla="*/ 0 h 3180"/>
                <a:gd name="T4" fmla="*/ 1877 w 1877"/>
                <a:gd name="T5" fmla="*/ 304 h 3180"/>
                <a:gd name="T6" fmla="*/ 327 w 1877"/>
                <a:gd name="T7" fmla="*/ 3180 h 3180"/>
                <a:gd name="T8" fmla="*/ 0 w 1877"/>
                <a:gd name="T9" fmla="*/ 318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7" h="3180">
                  <a:moveTo>
                    <a:pt x="0" y="3180"/>
                  </a:moveTo>
                  <a:lnTo>
                    <a:pt x="1714" y="0"/>
                  </a:lnTo>
                  <a:lnTo>
                    <a:pt x="1877" y="304"/>
                  </a:lnTo>
                  <a:lnTo>
                    <a:pt x="327" y="3180"/>
                  </a:lnTo>
                  <a:lnTo>
                    <a:pt x="0" y="318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="" xmlns:a16="http://schemas.microsoft.com/office/drawing/2014/main" id="{15735BB6-00B1-48E2-A197-3EFB49275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550" y="817563"/>
              <a:ext cx="3516313" cy="6042025"/>
            </a:xfrm>
            <a:custGeom>
              <a:avLst/>
              <a:gdLst>
                <a:gd name="T0" fmla="*/ 0 w 2215"/>
                <a:gd name="T1" fmla="*/ 3806 h 3806"/>
                <a:gd name="T2" fmla="*/ 2051 w 2215"/>
                <a:gd name="T3" fmla="*/ 0 h 3806"/>
                <a:gd name="T4" fmla="*/ 2215 w 2215"/>
                <a:gd name="T5" fmla="*/ 303 h 3806"/>
                <a:gd name="T6" fmla="*/ 327 w 2215"/>
                <a:gd name="T7" fmla="*/ 3806 h 3806"/>
                <a:gd name="T8" fmla="*/ 0 w 2215"/>
                <a:gd name="T9" fmla="*/ 3806 h 3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5" h="3806">
                  <a:moveTo>
                    <a:pt x="0" y="3806"/>
                  </a:moveTo>
                  <a:lnTo>
                    <a:pt x="2051" y="0"/>
                  </a:lnTo>
                  <a:lnTo>
                    <a:pt x="2215" y="303"/>
                  </a:lnTo>
                  <a:lnTo>
                    <a:pt x="327" y="3806"/>
                  </a:lnTo>
                  <a:lnTo>
                    <a:pt x="0" y="38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9" name="副标题 4">
            <a:extLst>
              <a:ext uri="{FF2B5EF4-FFF2-40B4-BE49-F238E27FC236}">
                <a16:creationId xmlns="" xmlns:a16="http://schemas.microsoft.com/office/drawing/2014/main" id="{F07B98E7-5F1F-4987-8413-6EAEAF640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7505" y="3021838"/>
            <a:ext cx="5673603" cy="558799"/>
          </a:xfrm>
        </p:spPr>
        <p:txBody>
          <a:bodyPr>
            <a:noAutofit/>
          </a:bodyPr>
          <a:lstStyle/>
          <a:p>
            <a:pPr algn="r"/>
            <a:r>
              <a:rPr lang="en-US" altLang="zh-CN" sz="1800" b="1" dirty="0" smtClean="0"/>
              <a:t>DINAS PENDIDIKAN PEMUDA DAN OLAHRAGA</a:t>
            </a:r>
          </a:p>
          <a:p>
            <a:pPr algn="r"/>
            <a:r>
              <a:rPr lang="en-US" altLang="zh-CN" sz="1800" b="1" dirty="0" smtClean="0"/>
              <a:t>KABUPATEN CIANJUR</a:t>
            </a:r>
            <a:endParaRPr lang="en-US" altLang="zh-CN" sz="1800" b="1" dirty="0"/>
          </a:p>
        </p:txBody>
      </p:sp>
      <p:sp>
        <p:nvSpPr>
          <p:cNvPr id="20" name="标题 3">
            <a:extLst>
              <a:ext uri="{FF2B5EF4-FFF2-40B4-BE49-F238E27FC236}">
                <a16:creationId xmlns="" xmlns:a16="http://schemas.microsoft.com/office/drawing/2014/main" id="{E192BB96-FB78-420C-A6A0-8B0B5F415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7172" y="2186884"/>
            <a:ext cx="5673603" cy="1114353"/>
          </a:xfrm>
        </p:spPr>
        <p:txBody>
          <a:bodyPr>
            <a:noAutofit/>
          </a:bodyPr>
          <a:lstStyle/>
          <a:p>
            <a:pPr algn="r"/>
            <a:r>
              <a:rPr lang="en-US" altLang="zh-CN" dirty="0" smtClean="0"/>
              <a:t>SELAYANG PANDANG</a:t>
            </a:r>
            <a:endParaRPr lang="zh-CN" altLang="en-US" dirty="0"/>
          </a:p>
        </p:txBody>
      </p:sp>
      <p:sp>
        <p:nvSpPr>
          <p:cNvPr id="21" name="文本占位符 5">
            <a:extLst>
              <a:ext uri="{FF2B5EF4-FFF2-40B4-BE49-F238E27FC236}">
                <a16:creationId xmlns="" xmlns:a16="http://schemas.microsoft.com/office/drawing/2014/main" id="{6686C659-096F-4EDF-AE07-D640EE1D69F5}"/>
              </a:ext>
            </a:extLst>
          </p:cNvPr>
          <p:cNvSpPr txBox="1">
            <a:spLocks/>
          </p:cNvSpPr>
          <p:nvPr/>
        </p:nvSpPr>
        <p:spPr>
          <a:xfrm>
            <a:off x="5819166" y="5188127"/>
            <a:ext cx="5673603" cy="29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zh-CN" sz="1200" b="1" dirty="0" smtClean="0"/>
              <a:t>Jl. </a:t>
            </a:r>
            <a:r>
              <a:rPr lang="en-US" altLang="zh-CN" sz="1200" b="1" dirty="0" err="1" smtClean="0"/>
              <a:t>Perintis</a:t>
            </a:r>
            <a:r>
              <a:rPr lang="en-US" altLang="zh-CN" sz="1200" b="1" dirty="0" smtClean="0"/>
              <a:t> </a:t>
            </a:r>
            <a:r>
              <a:rPr lang="en-US" altLang="zh-CN" sz="1200" b="1" dirty="0" err="1" smtClean="0"/>
              <a:t>Kemerdekaan</a:t>
            </a:r>
            <a:r>
              <a:rPr lang="en-US" altLang="zh-CN" sz="1200" b="1" dirty="0" smtClean="0"/>
              <a:t> No. 3 </a:t>
            </a:r>
            <a:r>
              <a:rPr lang="en-US" altLang="zh-CN" sz="1200" b="1" dirty="0" err="1" smtClean="0"/>
              <a:t>Desa</a:t>
            </a:r>
            <a:r>
              <a:rPr lang="en-US" altLang="zh-CN" sz="1200" b="1" dirty="0" smtClean="0"/>
              <a:t> </a:t>
            </a:r>
            <a:r>
              <a:rPr lang="en-US" altLang="zh-CN" sz="1200" b="1" dirty="0" err="1" smtClean="0"/>
              <a:t>Sirnagalih</a:t>
            </a:r>
            <a:r>
              <a:rPr lang="en-US" altLang="zh-CN" sz="1200" b="1" dirty="0" smtClean="0"/>
              <a:t> </a:t>
            </a:r>
            <a:r>
              <a:rPr lang="en-US" altLang="zh-CN" sz="1200" b="1" dirty="0" err="1" smtClean="0"/>
              <a:t>Cilaku-Cianjur</a:t>
            </a:r>
            <a:r>
              <a:rPr lang="en-US" altLang="zh-CN" sz="1200" b="1" dirty="0" smtClean="0"/>
              <a:t> 43285</a:t>
            </a:r>
            <a:endParaRPr lang="en-US" altLang="zh-CN" sz="1200" b="1" dirty="0"/>
          </a:p>
        </p:txBody>
      </p:sp>
      <p:sp>
        <p:nvSpPr>
          <p:cNvPr id="22" name="文本占位符 6">
            <a:extLst>
              <a:ext uri="{FF2B5EF4-FFF2-40B4-BE49-F238E27FC236}">
                <a16:creationId xmlns="" xmlns:a16="http://schemas.microsoft.com/office/drawing/2014/main" id="{CE635C9F-86A2-4E7F-B4FE-07CD8381D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9166" y="5484398"/>
            <a:ext cx="5673603" cy="296271"/>
          </a:xfrm>
        </p:spPr>
        <p:txBody>
          <a:bodyPr/>
          <a:lstStyle/>
          <a:p>
            <a:pPr algn="r"/>
            <a:r>
              <a:rPr lang="en-US" altLang="zh-CN" dirty="0" err="1" smtClean="0">
                <a:solidFill>
                  <a:srgbClr val="0070C0"/>
                </a:solidFill>
              </a:rPr>
              <a:t>www,disdikpora.cianjurkab.go.id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23" name="Picture 2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13" y="3934298"/>
            <a:ext cx="2503266" cy="93165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127" y="151107"/>
            <a:ext cx="2234324" cy="1913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4722" y="162986"/>
            <a:ext cx="1730501" cy="2127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123017"/>
            <a:ext cx="541918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PEMANFAATAN TEKNOLOGI</a:t>
            </a:r>
            <a:endParaRPr lang="en-US" altLang="zh-CN" dirty="0" smtClean="0"/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337" y="954227"/>
            <a:ext cx="6456113" cy="551900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err="1"/>
              <a:t>Terdapat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pemanfaatan</a:t>
            </a:r>
            <a:r>
              <a:rPr lang="en-US" sz="1400" dirty="0"/>
              <a:t> </a:t>
            </a:r>
            <a:r>
              <a:rPr lang="en-US" sz="1400" dirty="0" err="1"/>
              <a:t>teknologi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proses </a:t>
            </a:r>
            <a:r>
              <a:rPr lang="en-US" sz="1400" dirty="0" err="1"/>
              <a:t>pembelajaran</a:t>
            </a:r>
            <a:r>
              <a:rPr lang="en-US" sz="1400" dirty="0"/>
              <a:t> </a:t>
            </a:r>
            <a:r>
              <a:rPr lang="en-US" sz="1400" dirty="0" err="1"/>
              <a:t>disekolah</a:t>
            </a:r>
            <a:r>
              <a:rPr lang="en-US" sz="1400" dirty="0"/>
              <a:t>. </a:t>
            </a:r>
            <a:r>
              <a:rPr lang="en-US" sz="1400" dirty="0" err="1"/>
              <a:t>Peserta</a:t>
            </a:r>
            <a:r>
              <a:rPr lang="en-US" sz="1400" dirty="0"/>
              <a:t> </a:t>
            </a:r>
            <a:r>
              <a:rPr lang="en-US" sz="1400" dirty="0" err="1"/>
              <a:t>didik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alat</a:t>
            </a:r>
            <a:r>
              <a:rPr lang="en-US" sz="1400" dirty="0"/>
              <a:t> bantu laptop, </a:t>
            </a:r>
            <a:r>
              <a:rPr lang="en-US" sz="1400" dirty="0" err="1"/>
              <a:t>komputer</a:t>
            </a:r>
            <a:r>
              <a:rPr lang="en-US" sz="1400" dirty="0"/>
              <a:t> </a:t>
            </a:r>
            <a:r>
              <a:rPr lang="en-US" sz="1400" dirty="0" err="1"/>
              <a:t>ataupun</a:t>
            </a:r>
            <a:r>
              <a:rPr lang="en-US" sz="1400" dirty="0"/>
              <a:t> HP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mencari</a:t>
            </a:r>
            <a:r>
              <a:rPr lang="en-US" sz="1400" dirty="0"/>
              <a:t> </a:t>
            </a:r>
            <a:r>
              <a:rPr lang="en-US" sz="1400" dirty="0" err="1"/>
              <a:t>materi</a:t>
            </a:r>
            <a:r>
              <a:rPr lang="en-US" sz="1400" dirty="0"/>
              <a:t> </a:t>
            </a:r>
            <a:r>
              <a:rPr lang="en-US" sz="1400" dirty="0" err="1"/>
              <a:t>pembelajaran</a:t>
            </a:r>
            <a:r>
              <a:rPr lang="en-US" sz="1400" dirty="0"/>
              <a:t>, </a:t>
            </a:r>
            <a:r>
              <a:rPr lang="en-US" sz="1400" dirty="0" err="1"/>
              <a:t>diskusi</a:t>
            </a:r>
            <a:r>
              <a:rPr lang="en-US" sz="1400" dirty="0"/>
              <a:t> </a:t>
            </a:r>
            <a:r>
              <a:rPr lang="en-US" sz="1400" dirty="0" err="1"/>
              <a:t>kelompok</a:t>
            </a:r>
            <a:r>
              <a:rPr lang="en-US" sz="1400" dirty="0"/>
              <a:t>, seminar </a:t>
            </a:r>
            <a:r>
              <a:rPr lang="en-US" sz="1400" dirty="0" err="1"/>
              <a:t>Pendidikan</a:t>
            </a:r>
            <a:r>
              <a:rPr lang="en-US" sz="1400" dirty="0"/>
              <a:t>, </a:t>
            </a:r>
            <a:r>
              <a:rPr lang="en-US" sz="1400" dirty="0" err="1"/>
              <a:t>latihan</a:t>
            </a:r>
            <a:r>
              <a:rPr lang="en-US" sz="1400" dirty="0"/>
              <a:t> </a:t>
            </a:r>
            <a:r>
              <a:rPr lang="en-US" sz="1400" dirty="0" err="1"/>
              <a:t>gerak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video </a:t>
            </a:r>
            <a:r>
              <a:rPr lang="en-US" sz="1400" dirty="0" err="1"/>
              <a:t>dan</a:t>
            </a:r>
            <a:r>
              <a:rPr lang="en-US" sz="1400" dirty="0"/>
              <a:t> proses </a:t>
            </a:r>
            <a:r>
              <a:rPr lang="en-US" sz="1400" dirty="0" err="1"/>
              <a:t>pembelajaran</a:t>
            </a:r>
            <a:r>
              <a:rPr lang="en-US" sz="1400" dirty="0"/>
              <a:t> lain </a:t>
            </a:r>
            <a:r>
              <a:rPr lang="en-US" sz="1400" dirty="0" err="1"/>
              <a:t>nya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tayangan</a:t>
            </a:r>
            <a:r>
              <a:rPr lang="en-US" sz="1400" dirty="0"/>
              <a:t> yang </a:t>
            </a:r>
            <a:r>
              <a:rPr lang="en-US" sz="1400" dirty="0" err="1"/>
              <a:t>terdapat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media </a:t>
            </a:r>
            <a:r>
              <a:rPr lang="en-US" sz="1400" dirty="0" smtClean="0"/>
              <a:t>social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Cianjur</a:t>
            </a:r>
            <a:r>
              <a:rPr lang="en-US" sz="1400" dirty="0"/>
              <a:t>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bekerjasama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TVUPI VCDLN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pelatihan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video </a:t>
            </a:r>
            <a:r>
              <a:rPr lang="en-US" sz="1400" dirty="0" err="1"/>
              <a:t>animasi</a:t>
            </a:r>
            <a:r>
              <a:rPr lang="en-US" sz="1400" dirty="0"/>
              <a:t> </a:t>
            </a:r>
            <a:r>
              <a:rPr lang="en-US" sz="1400" dirty="0" err="1"/>
              <a:t>pembelajaran,kegiatan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diikuti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500 guru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jenjang</a:t>
            </a:r>
            <a:r>
              <a:rPr lang="en-US" sz="1400" dirty="0"/>
              <a:t>, 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karya</a:t>
            </a:r>
            <a:r>
              <a:rPr lang="en-US" sz="1400" dirty="0"/>
              <a:t> </a:t>
            </a:r>
            <a:r>
              <a:rPr lang="en-US" sz="1400" dirty="0" err="1"/>
              <a:t>terbaik</a:t>
            </a:r>
            <a:r>
              <a:rPr lang="en-US" sz="1400" dirty="0"/>
              <a:t> guru  </a:t>
            </a:r>
            <a:r>
              <a:rPr lang="en-US" sz="1400" dirty="0" err="1"/>
              <a:t>sudah</a:t>
            </a:r>
            <a:r>
              <a:rPr lang="en-US" sz="1400" dirty="0"/>
              <a:t> di </a:t>
            </a:r>
            <a:r>
              <a:rPr lang="en-US" sz="1400" dirty="0" err="1"/>
              <a:t>ditayangkan</a:t>
            </a:r>
            <a:r>
              <a:rPr lang="en-US" sz="1400" dirty="0"/>
              <a:t> di TV </a:t>
            </a:r>
            <a:r>
              <a:rPr lang="en-US" sz="1400" dirty="0" err="1"/>
              <a:t>EduUPI</a:t>
            </a:r>
            <a:r>
              <a:rPr lang="en-US" sz="1400" dirty="0"/>
              <a:t>. </a:t>
            </a:r>
            <a:r>
              <a:rPr lang="en-US" sz="1400" dirty="0" err="1"/>
              <a:t>Dinas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selalu</a:t>
            </a:r>
            <a:r>
              <a:rPr lang="en-US" sz="1400" dirty="0"/>
              <a:t> </a:t>
            </a:r>
            <a:r>
              <a:rPr lang="en-US" sz="1400" dirty="0" err="1"/>
              <a:t>mendorong</a:t>
            </a:r>
            <a:r>
              <a:rPr lang="en-US" sz="1400" dirty="0"/>
              <a:t> guru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mengakses</a:t>
            </a:r>
            <a:r>
              <a:rPr lang="en-US" sz="1400" dirty="0"/>
              <a:t> PMM (Platform </a:t>
            </a:r>
            <a:r>
              <a:rPr lang="en-US" sz="1400" dirty="0" err="1"/>
              <a:t>Merdeka</a:t>
            </a:r>
            <a:r>
              <a:rPr lang="en-US" sz="1400" dirty="0"/>
              <a:t> </a:t>
            </a:r>
            <a:r>
              <a:rPr lang="en-US" sz="1400" dirty="0" err="1"/>
              <a:t>Mengajar</a:t>
            </a:r>
            <a:r>
              <a:rPr lang="en-US" sz="1400" dirty="0"/>
              <a:t>)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peningkatan</a:t>
            </a:r>
            <a:r>
              <a:rPr lang="en-US" sz="1400" dirty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</a:t>
            </a:r>
            <a:r>
              <a:rPr lang="en-US" sz="1400" dirty="0" err="1"/>
              <a:t>pembelajaran</a:t>
            </a:r>
            <a:r>
              <a:rPr lang="en-US" sz="1400" dirty="0"/>
              <a:t> di </a:t>
            </a:r>
            <a:r>
              <a:rPr lang="en-US" sz="1400" dirty="0" err="1"/>
              <a:t>sekolah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851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123017"/>
            <a:ext cx="541918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PROGRAM UNGGULAN</a:t>
            </a:r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337" y="954227"/>
            <a:ext cx="9158229" cy="5329976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Brush Script MT" panose="03060802040406070304" pitchFamily="66" charset="0"/>
              </a:rPr>
              <a:t>Motto </a:t>
            </a:r>
            <a:r>
              <a:rPr lang="en-US" sz="4800" dirty="0" err="1" smtClean="0">
                <a:latin typeface="Brush Script MT" panose="03060802040406070304" pitchFamily="66" charset="0"/>
              </a:rPr>
              <a:t>Pelayanan</a:t>
            </a:r>
            <a:r>
              <a:rPr lang="en-US" sz="4800" dirty="0" smtClean="0">
                <a:latin typeface="Brush Script MT" panose="03060802040406070304" pitchFamily="66" charset="0"/>
              </a:rPr>
              <a:t> </a:t>
            </a:r>
            <a:r>
              <a:rPr lang="en-US" sz="4800" dirty="0" err="1" smtClean="0">
                <a:latin typeface="Brush Script MT" panose="03060802040406070304" pitchFamily="66" charset="0"/>
              </a:rPr>
              <a:t>Pendidikan</a:t>
            </a:r>
            <a:endParaRPr lang="en-US" sz="7200" dirty="0" smtClean="0">
              <a:latin typeface="Brush Script MT" panose="03060802040406070304" pitchFamily="66" charset="0"/>
            </a:endParaRPr>
          </a:p>
          <a:p>
            <a:r>
              <a:rPr lang="en-US" altLang="zh-CN" sz="7200" dirty="0" smtClean="0">
                <a:latin typeface="Berlin Sans FB" panose="020E0602020502020306" pitchFamily="34" charset="0"/>
              </a:rPr>
              <a:t>“CERMAT”</a:t>
            </a:r>
          </a:p>
          <a:p>
            <a:pPr algn="just">
              <a:lnSpc>
                <a:spcPct val="150000"/>
              </a:lnSpc>
            </a:pPr>
            <a:r>
              <a:rPr lang="en-US" altLang="zh-CN" sz="1400" dirty="0" err="1" smtClean="0"/>
              <a:t>Dinas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Pendidikan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Pemuda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dan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Olahraga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Kabupaten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Cianjur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memiliki</a:t>
            </a:r>
            <a:r>
              <a:rPr lang="en-US" altLang="zh-CN" sz="1400" dirty="0" smtClean="0"/>
              <a:t> Motto </a:t>
            </a:r>
            <a:r>
              <a:rPr lang="en-US" altLang="zh-CN" sz="1400" dirty="0" err="1" smtClean="0"/>
              <a:t>Pelayanan</a:t>
            </a:r>
            <a:r>
              <a:rPr lang="en-US" altLang="zh-CN" sz="1400" dirty="0" smtClean="0"/>
              <a:t> CERMAT (</a:t>
            </a:r>
            <a:r>
              <a:rPr lang="en-US" altLang="zh-CN" sz="1400" dirty="0" err="1" smtClean="0"/>
              <a:t>Cepat</a:t>
            </a:r>
            <a:r>
              <a:rPr lang="en-US" altLang="zh-CN" sz="1400" dirty="0" smtClean="0"/>
              <a:t>, Ramah, </a:t>
            </a:r>
            <a:r>
              <a:rPr lang="en-US" altLang="zh-CN" sz="1400" dirty="0" err="1" smtClean="0"/>
              <a:t>Mudah</a:t>
            </a:r>
            <a:r>
              <a:rPr lang="en-US" altLang="zh-CN" sz="1400" dirty="0" smtClean="0"/>
              <a:t>. </a:t>
            </a:r>
            <a:r>
              <a:rPr lang="en-US" altLang="zh-CN" sz="1400" dirty="0" err="1" smtClean="0"/>
              <a:t>Akuntabel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dan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Transparan</a:t>
            </a:r>
            <a:r>
              <a:rPr lang="en-US" altLang="zh-CN" sz="1400" dirty="0" smtClean="0"/>
              <a:t>) </a:t>
            </a:r>
            <a:r>
              <a:rPr lang="en-US" altLang="zh-CN" sz="1400" dirty="0" err="1" smtClean="0"/>
              <a:t>Pelayanan</a:t>
            </a:r>
            <a:r>
              <a:rPr lang="en-US" altLang="zh-CN" sz="1400" dirty="0" smtClean="0"/>
              <a:t> CERMAT </a:t>
            </a:r>
            <a:r>
              <a:rPr lang="en-US" altLang="zh-CN" sz="1400" dirty="0" err="1" smtClean="0"/>
              <a:t>ini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merupakan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daya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dukung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terhadap</a:t>
            </a:r>
            <a:r>
              <a:rPr lang="en-US" altLang="zh-CN" sz="1400" dirty="0" smtClean="0"/>
              <a:t> Program </a:t>
            </a:r>
            <a:r>
              <a:rPr lang="en-US" altLang="zh-CN" sz="1400" dirty="0" err="1" smtClean="0"/>
              <a:t>Unggulan</a:t>
            </a:r>
            <a:r>
              <a:rPr lang="en-US" altLang="zh-CN" sz="1400" dirty="0" smtClean="0"/>
              <a:t> kami </a:t>
            </a:r>
            <a:r>
              <a:rPr lang="en-US" altLang="zh-CN" sz="1400" dirty="0" err="1" smtClean="0"/>
              <a:t>yaitu</a:t>
            </a:r>
            <a:r>
              <a:rPr lang="en-US" altLang="zh-CN" sz="1400" dirty="0" smtClean="0"/>
              <a:t> : </a:t>
            </a:r>
          </a:p>
          <a:p>
            <a:r>
              <a:rPr lang="en-US" sz="1400" dirty="0" smtClean="0"/>
              <a:t>1. </a:t>
            </a: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/>
              <a:t>pemenuhan</a:t>
            </a:r>
            <a:r>
              <a:rPr lang="en-US" sz="1400" dirty="0"/>
              <a:t> </a:t>
            </a:r>
            <a:r>
              <a:rPr lang="en-US" sz="1400" dirty="0" err="1"/>
              <a:t>sarana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prasarana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endParaRPr lang="en-US" sz="1400" dirty="0"/>
          </a:p>
          <a:p>
            <a:r>
              <a:rPr lang="en-US" sz="1400" dirty="0" smtClean="0"/>
              <a:t>2. </a:t>
            </a: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standarisasi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penjaminan</a:t>
            </a:r>
            <a:r>
              <a:rPr lang="en-US" sz="1400" dirty="0"/>
              <a:t> </a:t>
            </a:r>
            <a:r>
              <a:rPr lang="en-US" sz="1400" dirty="0" err="1"/>
              <a:t>Mutu</a:t>
            </a:r>
            <a:endParaRPr lang="en-US" sz="1400" dirty="0"/>
          </a:p>
          <a:p>
            <a:r>
              <a:rPr lang="en-US" sz="1400" dirty="0" smtClean="0"/>
              <a:t>3. </a:t>
            </a: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/>
              <a:t>mutu</a:t>
            </a:r>
            <a:r>
              <a:rPr lang="en-US" sz="1400" dirty="0"/>
              <a:t> </a:t>
            </a:r>
            <a:r>
              <a:rPr lang="en-US" sz="1400" dirty="0" err="1"/>
              <a:t>tenaga</a:t>
            </a:r>
            <a:r>
              <a:rPr lang="en-US" sz="1400" dirty="0"/>
              <a:t> </a:t>
            </a:r>
            <a:r>
              <a:rPr lang="en-US" sz="1400" dirty="0" err="1"/>
              <a:t>pendidik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kependidikan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akselerasi</a:t>
            </a:r>
            <a:r>
              <a:rPr lang="en-US" sz="1400" dirty="0"/>
              <a:t> </a:t>
            </a:r>
            <a:r>
              <a:rPr lang="en-US" sz="1400" dirty="0" err="1"/>
              <a:t>peningkatan</a:t>
            </a:r>
            <a:r>
              <a:rPr lang="en-US" sz="1400" dirty="0"/>
              <a:t> </a:t>
            </a:r>
            <a:r>
              <a:rPr lang="en-US" sz="1400" dirty="0" err="1"/>
              <a:t>kualifikasi</a:t>
            </a:r>
            <a:r>
              <a:rPr lang="en-US" sz="1400" dirty="0"/>
              <a:t> guru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akselerasi</a:t>
            </a:r>
            <a:r>
              <a:rPr lang="en-US" sz="1400" dirty="0" smtClean="0"/>
              <a:t> </a:t>
            </a: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/>
              <a:t>kualifikasi</a:t>
            </a:r>
            <a:r>
              <a:rPr lang="en-US" sz="1400" dirty="0"/>
              <a:t> guru</a:t>
            </a:r>
          </a:p>
          <a:p>
            <a:r>
              <a:rPr lang="en-US" sz="1400" dirty="0" smtClean="0"/>
              <a:t>4. </a:t>
            </a:r>
            <a:r>
              <a:rPr lang="en-US" sz="1400" dirty="0" err="1" smtClean="0"/>
              <a:t>Berdaya</a:t>
            </a:r>
            <a:r>
              <a:rPr lang="en-US" sz="1400" dirty="0" smtClean="0"/>
              <a:t> </a:t>
            </a:r>
            <a:r>
              <a:rPr lang="en-US" sz="1400" dirty="0" err="1"/>
              <a:t>Saing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Keolahragaan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Kepemudaan</a:t>
            </a:r>
            <a:endParaRPr lang="en-US" sz="1400" dirty="0"/>
          </a:p>
          <a:p>
            <a:pPr algn="just"/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597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411136" y="327472"/>
            <a:ext cx="541918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KEBERHASILAN</a:t>
            </a:r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36" y="1284432"/>
            <a:ext cx="9158229" cy="5329976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Instansi</a:t>
            </a:r>
            <a:r>
              <a:rPr lang="en-US" sz="1400" dirty="0"/>
              <a:t> </a:t>
            </a:r>
            <a:r>
              <a:rPr lang="en-US" sz="1400" dirty="0" err="1" smtClean="0"/>
              <a:t>Dinas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Juara</a:t>
            </a:r>
            <a:r>
              <a:rPr lang="en-US" sz="1400" dirty="0" smtClean="0"/>
              <a:t> </a:t>
            </a:r>
            <a:r>
              <a:rPr lang="en-US" sz="1400" dirty="0"/>
              <a:t>1 </a:t>
            </a:r>
            <a:r>
              <a:rPr lang="en-US" sz="1400" dirty="0" err="1" smtClean="0"/>
              <a:t>Lomba</a:t>
            </a:r>
            <a:r>
              <a:rPr lang="en-US" sz="1400" dirty="0" smtClean="0"/>
              <a:t> </a:t>
            </a:r>
            <a:r>
              <a:rPr lang="en-US" sz="1400" dirty="0" err="1" smtClean="0"/>
              <a:t>Inovasi</a:t>
            </a:r>
            <a:r>
              <a:rPr lang="en-US" sz="1400" dirty="0" smtClean="0"/>
              <a:t> Daerah Tingkat </a:t>
            </a:r>
            <a:r>
              <a:rPr lang="en-US" sz="1400" dirty="0" err="1"/>
              <a:t>K</a:t>
            </a:r>
            <a:r>
              <a:rPr lang="en-US" sz="1400" dirty="0" err="1" smtClean="0"/>
              <a:t>abupaten</a:t>
            </a:r>
            <a:r>
              <a:rPr lang="en-US" sz="1400" dirty="0" smtClean="0"/>
              <a:t> </a:t>
            </a:r>
            <a:r>
              <a:rPr lang="en-US" sz="1400" dirty="0" err="1" smtClean="0"/>
              <a:t>Cianjur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2022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Pemungut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 </a:t>
            </a:r>
            <a:r>
              <a:rPr lang="en-US" sz="1400" dirty="0" err="1" smtClean="0"/>
              <a:t>Terbaik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2022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Aktivasi</a:t>
            </a:r>
            <a:r>
              <a:rPr lang="en-US" sz="1400" dirty="0" smtClean="0"/>
              <a:t> </a:t>
            </a:r>
            <a:r>
              <a:rPr lang="en-US" sz="1400" dirty="0" err="1" smtClean="0"/>
              <a:t>Akun</a:t>
            </a:r>
            <a:r>
              <a:rPr lang="en-US" sz="1400" dirty="0" smtClean="0"/>
              <a:t> </a:t>
            </a:r>
            <a:r>
              <a:rPr lang="en-US" sz="1400" dirty="0" err="1" smtClean="0"/>
              <a:t>Belajar</a:t>
            </a:r>
            <a:r>
              <a:rPr lang="en-US" sz="1400" dirty="0" smtClean="0"/>
              <a:t> </a:t>
            </a:r>
            <a:r>
              <a:rPr lang="en-US" sz="1400" dirty="0" err="1" smtClean="0"/>
              <a:t>Tertinggi</a:t>
            </a:r>
            <a:r>
              <a:rPr lang="en-US" sz="1400" dirty="0" smtClean="0"/>
              <a:t> </a:t>
            </a:r>
            <a:r>
              <a:rPr lang="en-US" sz="1400" dirty="0" err="1" smtClean="0"/>
              <a:t>Nasional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2022</a:t>
            </a:r>
          </a:p>
          <a:p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Didik</a:t>
            </a: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err="1" smtClean="0"/>
              <a:t>Juara</a:t>
            </a:r>
            <a:r>
              <a:rPr lang="en-US" sz="1400" dirty="0" smtClean="0"/>
              <a:t> 1 </a:t>
            </a:r>
            <a:r>
              <a:rPr lang="en-US" sz="1400" dirty="0" err="1"/>
              <a:t>Maca</a:t>
            </a:r>
            <a:r>
              <a:rPr lang="en-US" sz="1400" dirty="0"/>
              <a:t> </a:t>
            </a:r>
            <a:r>
              <a:rPr lang="en-US" sz="1400" dirty="0" err="1"/>
              <a:t>sajak</a:t>
            </a:r>
            <a:r>
              <a:rPr lang="en-US" sz="1400" dirty="0"/>
              <a:t> FTBI </a:t>
            </a:r>
            <a:r>
              <a:rPr lang="en-US" sz="1400" dirty="0" smtClean="0"/>
              <a:t>Tingkat </a:t>
            </a:r>
            <a:r>
              <a:rPr lang="en-US" sz="1400" dirty="0" err="1" smtClean="0"/>
              <a:t>Provinsi</a:t>
            </a:r>
            <a:r>
              <a:rPr lang="en-US" sz="1400" dirty="0" smtClean="0"/>
              <a:t> </a:t>
            </a:r>
            <a:r>
              <a:rPr lang="en-US" sz="1400" dirty="0" err="1" smtClean="0"/>
              <a:t>Jawa</a:t>
            </a:r>
            <a:r>
              <a:rPr lang="en-US" sz="1400" dirty="0" smtClean="0"/>
              <a:t> Barat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2022</a:t>
            </a:r>
          </a:p>
          <a:p>
            <a:pPr marL="342900" indent="-342900">
              <a:buAutoNum type="arabicPeriod"/>
            </a:pPr>
            <a:r>
              <a:rPr lang="en-US" sz="1400" dirty="0" err="1" smtClean="0"/>
              <a:t>Juara</a:t>
            </a:r>
            <a:r>
              <a:rPr lang="en-US" sz="1400" dirty="0" smtClean="0"/>
              <a:t> </a:t>
            </a:r>
            <a:r>
              <a:rPr lang="en-US" sz="1400" dirty="0"/>
              <a:t>2 Karate </a:t>
            </a:r>
            <a:r>
              <a:rPr lang="en-US" sz="1400" dirty="0" err="1"/>
              <a:t>Internasional</a:t>
            </a:r>
            <a:r>
              <a:rPr lang="en-US" sz="1400" dirty="0"/>
              <a:t> Championship </a:t>
            </a:r>
            <a:r>
              <a:rPr lang="en-US" sz="1400" dirty="0" smtClean="0"/>
              <a:t>Tingkat </a:t>
            </a:r>
            <a:r>
              <a:rPr lang="en-US" sz="1400" dirty="0" err="1" smtClean="0"/>
              <a:t>Nasional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2022</a:t>
            </a:r>
          </a:p>
          <a:p>
            <a:pPr marL="342900" indent="-342900">
              <a:buAutoNum type="arabicPeriod"/>
            </a:pPr>
            <a:r>
              <a:rPr lang="en-US" sz="1400" dirty="0" err="1"/>
              <a:t>Juara</a:t>
            </a:r>
            <a:r>
              <a:rPr lang="en-US" sz="1400" dirty="0"/>
              <a:t> 2</a:t>
            </a:r>
            <a:r>
              <a:rPr lang="en-US" sz="1400" dirty="0" smtClean="0"/>
              <a:t> </a:t>
            </a:r>
            <a:r>
              <a:rPr lang="en-US" sz="1400" dirty="0" err="1" smtClean="0"/>
              <a:t>Polisi</a:t>
            </a:r>
            <a:r>
              <a:rPr lang="en-US" sz="1400" dirty="0" smtClean="0"/>
              <a:t> </a:t>
            </a:r>
            <a:r>
              <a:rPr lang="en-US" sz="1400" dirty="0" err="1" smtClean="0"/>
              <a:t>Cilik</a:t>
            </a:r>
            <a:r>
              <a:rPr lang="en-US" sz="1400" dirty="0" smtClean="0"/>
              <a:t> </a:t>
            </a:r>
            <a:r>
              <a:rPr lang="en-US" sz="1400" dirty="0"/>
              <a:t>SD </a:t>
            </a:r>
            <a:r>
              <a:rPr lang="en-US" sz="1400" dirty="0" smtClean="0"/>
              <a:t>Tingkat </a:t>
            </a:r>
            <a:r>
              <a:rPr lang="en-US" sz="1400" dirty="0" err="1" smtClean="0"/>
              <a:t>Polda</a:t>
            </a:r>
            <a:r>
              <a:rPr lang="en-US" sz="1400" dirty="0" smtClean="0"/>
              <a:t> </a:t>
            </a:r>
            <a:r>
              <a:rPr lang="en-US" sz="1400" dirty="0" err="1" smtClean="0"/>
              <a:t>Jabar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2022/2023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algn="just"/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647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245475" y="443350"/>
            <a:ext cx="5930021" cy="756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2200" dirty="0" smtClean="0"/>
              <a:t>HASIL </a:t>
            </a:r>
          </a:p>
          <a:p>
            <a:pPr>
              <a:lnSpc>
                <a:spcPct val="100000"/>
              </a:lnSpc>
            </a:pPr>
            <a:r>
              <a:rPr lang="en-US" altLang="zh-CN" sz="2200" dirty="0" smtClean="0"/>
              <a:t>SURVEY KEPUASAN MASYARAKAT</a:t>
            </a:r>
            <a:endParaRPr lang="en-US" altLang="zh-CN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330" y="1385180"/>
            <a:ext cx="5642312" cy="516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4" r="26914"/>
          <a:stretch>
            <a:fillRect/>
          </a:stretch>
        </p:blipFill>
        <p:spPr>
          <a:xfrm>
            <a:off x="5839485" y="0"/>
            <a:ext cx="6323487" cy="6858000"/>
          </a:xfrm>
        </p:spPr>
      </p:pic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27322DA5-54BE-4B0D-AD57-58A09D5EE9C5}"/>
              </a:ext>
            </a:extLst>
          </p:cNvPr>
          <p:cNvGrpSpPr/>
          <p:nvPr/>
        </p:nvGrpSpPr>
        <p:grpSpPr>
          <a:xfrm flipH="1">
            <a:off x="4402930" y="1588"/>
            <a:ext cx="3960248" cy="6858001"/>
            <a:chOff x="3003550" y="1588"/>
            <a:chExt cx="3960248" cy="6858001"/>
          </a:xfrm>
        </p:grpSpPr>
        <p:sp>
          <p:nvSpPr>
            <p:cNvPr id="11" name="Freeform 5">
              <a:extLst>
                <a:ext uri="{FF2B5EF4-FFF2-40B4-BE49-F238E27FC236}">
                  <a16:creationId xmlns="" xmlns:a16="http://schemas.microsoft.com/office/drawing/2014/main" id="{9F57590A-E9E9-4A47-9E0E-288333BE7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313" y="1588"/>
              <a:ext cx="1981200" cy="2244725"/>
            </a:xfrm>
            <a:custGeom>
              <a:avLst/>
              <a:gdLst>
                <a:gd name="T0" fmla="*/ 972 w 1248"/>
                <a:gd name="T1" fmla="*/ 0 h 1414"/>
                <a:gd name="T2" fmla="*/ 1248 w 1248"/>
                <a:gd name="T3" fmla="*/ 514 h 1414"/>
                <a:gd name="T4" fmla="*/ 763 w 1248"/>
                <a:gd name="T5" fmla="*/ 1414 h 1414"/>
                <a:gd name="T6" fmla="*/ 0 w 1248"/>
                <a:gd name="T7" fmla="*/ 0 h 1414"/>
                <a:gd name="T8" fmla="*/ 972 w 1248"/>
                <a:gd name="T9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8" h="1414">
                  <a:moveTo>
                    <a:pt x="972" y="0"/>
                  </a:moveTo>
                  <a:lnTo>
                    <a:pt x="1248" y="514"/>
                  </a:lnTo>
                  <a:lnTo>
                    <a:pt x="763" y="1414"/>
                  </a:lnTo>
                  <a:lnTo>
                    <a:pt x="0" y="0"/>
                  </a:lnTo>
                  <a:lnTo>
                    <a:pt x="97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="" xmlns:a16="http://schemas.microsoft.com/office/drawing/2014/main" id="{C7019385-456E-4EDE-84E2-5968378A5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059" y="4094923"/>
              <a:ext cx="2979739" cy="2764666"/>
            </a:xfrm>
            <a:custGeom>
              <a:avLst/>
              <a:gdLst>
                <a:gd name="T0" fmla="*/ 1524 w 1524"/>
                <a:gd name="T1" fmla="*/ 1414 h 1414"/>
                <a:gd name="T2" fmla="*/ 762 w 1524"/>
                <a:gd name="T3" fmla="*/ 0 h 1414"/>
                <a:gd name="T4" fmla="*/ 0 w 1524"/>
                <a:gd name="T5" fmla="*/ 1414 h 1414"/>
                <a:gd name="T6" fmla="*/ 1524 w 1524"/>
                <a:gd name="T7" fmla="*/ 1414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4" h="1414">
                  <a:moveTo>
                    <a:pt x="1524" y="1414"/>
                  </a:moveTo>
                  <a:lnTo>
                    <a:pt x="762" y="0"/>
                  </a:lnTo>
                  <a:lnTo>
                    <a:pt x="0" y="1414"/>
                  </a:lnTo>
                  <a:lnTo>
                    <a:pt x="1524" y="14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="" xmlns:a16="http://schemas.microsoft.com/office/drawing/2014/main" id="{91A06EE6-A8E5-4EA0-820A-478D18FD1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663" y="1811338"/>
              <a:ext cx="2979738" cy="5048250"/>
            </a:xfrm>
            <a:custGeom>
              <a:avLst/>
              <a:gdLst>
                <a:gd name="T0" fmla="*/ 0 w 1877"/>
                <a:gd name="T1" fmla="*/ 3180 h 3180"/>
                <a:gd name="T2" fmla="*/ 1714 w 1877"/>
                <a:gd name="T3" fmla="*/ 0 h 3180"/>
                <a:gd name="T4" fmla="*/ 1877 w 1877"/>
                <a:gd name="T5" fmla="*/ 304 h 3180"/>
                <a:gd name="T6" fmla="*/ 327 w 1877"/>
                <a:gd name="T7" fmla="*/ 3180 h 3180"/>
                <a:gd name="T8" fmla="*/ 0 w 1877"/>
                <a:gd name="T9" fmla="*/ 318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7" h="3180">
                  <a:moveTo>
                    <a:pt x="0" y="3180"/>
                  </a:moveTo>
                  <a:lnTo>
                    <a:pt x="1714" y="0"/>
                  </a:lnTo>
                  <a:lnTo>
                    <a:pt x="1877" y="304"/>
                  </a:lnTo>
                  <a:lnTo>
                    <a:pt x="327" y="3180"/>
                  </a:lnTo>
                  <a:lnTo>
                    <a:pt x="0" y="318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="" xmlns:a16="http://schemas.microsoft.com/office/drawing/2014/main" id="{C21C6869-410B-49FE-BCF6-C5913B38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550" y="817563"/>
              <a:ext cx="3516313" cy="6042025"/>
            </a:xfrm>
            <a:custGeom>
              <a:avLst/>
              <a:gdLst>
                <a:gd name="T0" fmla="*/ 0 w 2215"/>
                <a:gd name="T1" fmla="*/ 3806 h 3806"/>
                <a:gd name="T2" fmla="*/ 2051 w 2215"/>
                <a:gd name="T3" fmla="*/ 0 h 3806"/>
                <a:gd name="T4" fmla="*/ 2215 w 2215"/>
                <a:gd name="T5" fmla="*/ 303 h 3806"/>
                <a:gd name="T6" fmla="*/ 327 w 2215"/>
                <a:gd name="T7" fmla="*/ 3806 h 3806"/>
                <a:gd name="T8" fmla="*/ 0 w 2215"/>
                <a:gd name="T9" fmla="*/ 3806 h 3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5" h="3806">
                  <a:moveTo>
                    <a:pt x="0" y="3806"/>
                  </a:moveTo>
                  <a:lnTo>
                    <a:pt x="2051" y="0"/>
                  </a:lnTo>
                  <a:lnTo>
                    <a:pt x="2215" y="303"/>
                  </a:lnTo>
                  <a:lnTo>
                    <a:pt x="327" y="3806"/>
                  </a:lnTo>
                  <a:lnTo>
                    <a:pt x="0" y="380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3827AC81-6308-4C34-A90A-B98A0B50CAFB}"/>
              </a:ext>
            </a:extLst>
          </p:cNvPr>
          <p:cNvGrpSpPr/>
          <p:nvPr/>
        </p:nvGrpSpPr>
        <p:grpSpPr>
          <a:xfrm flipH="1">
            <a:off x="3908333" y="2373753"/>
            <a:ext cx="661603" cy="814842"/>
            <a:chOff x="6992938" y="3074988"/>
            <a:chExt cx="863600" cy="1063625"/>
          </a:xfrm>
        </p:grpSpPr>
        <p:sp>
          <p:nvSpPr>
            <p:cNvPr id="18" name="Freeform 12">
              <a:extLst>
                <a:ext uri="{FF2B5EF4-FFF2-40B4-BE49-F238E27FC236}">
                  <a16:creationId xmlns="" xmlns:a16="http://schemas.microsoft.com/office/drawing/2014/main" id="{C1E12BFA-7298-4A89-8C53-5FF054165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3074988"/>
              <a:ext cx="863600" cy="1063625"/>
            </a:xfrm>
            <a:custGeom>
              <a:avLst/>
              <a:gdLst>
                <a:gd name="T0" fmla="*/ 544 w 544"/>
                <a:gd name="T1" fmla="*/ 335 h 670"/>
                <a:gd name="T2" fmla="*/ 0 w 544"/>
                <a:gd name="T3" fmla="*/ 670 h 670"/>
                <a:gd name="T4" fmla="*/ 0 w 544"/>
                <a:gd name="T5" fmla="*/ 0 h 670"/>
                <a:gd name="T6" fmla="*/ 544 w 544"/>
                <a:gd name="T7" fmla="*/ 335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4" h="670">
                  <a:moveTo>
                    <a:pt x="544" y="335"/>
                  </a:moveTo>
                  <a:lnTo>
                    <a:pt x="0" y="670"/>
                  </a:lnTo>
                  <a:lnTo>
                    <a:pt x="0" y="0"/>
                  </a:lnTo>
                  <a:lnTo>
                    <a:pt x="544" y="3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3">
              <a:extLst>
                <a:ext uri="{FF2B5EF4-FFF2-40B4-BE49-F238E27FC236}">
                  <a16:creationId xmlns="" xmlns:a16="http://schemas.microsoft.com/office/drawing/2014/main" id="{77B6CF6C-CA5E-400D-8910-B6CF74867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3506788"/>
              <a:ext cx="511175" cy="631825"/>
            </a:xfrm>
            <a:custGeom>
              <a:avLst/>
              <a:gdLst>
                <a:gd name="T0" fmla="*/ 322 w 322"/>
                <a:gd name="T1" fmla="*/ 199 h 398"/>
                <a:gd name="T2" fmla="*/ 0 w 322"/>
                <a:gd name="T3" fmla="*/ 398 h 398"/>
                <a:gd name="T4" fmla="*/ 0 w 322"/>
                <a:gd name="T5" fmla="*/ 0 h 398"/>
                <a:gd name="T6" fmla="*/ 322 w 322"/>
                <a:gd name="T7" fmla="*/ 19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398">
                  <a:moveTo>
                    <a:pt x="322" y="199"/>
                  </a:moveTo>
                  <a:lnTo>
                    <a:pt x="0" y="398"/>
                  </a:lnTo>
                  <a:lnTo>
                    <a:pt x="0" y="0"/>
                  </a:lnTo>
                  <a:lnTo>
                    <a:pt x="322" y="1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21" name="直接连接符 20">
            <a:extLst>
              <a:ext uri="{FF2B5EF4-FFF2-40B4-BE49-F238E27FC236}">
                <a16:creationId xmlns="" xmlns:a16="http://schemas.microsoft.com/office/drawing/2014/main" id="{2477030A-E3C4-4BFF-AB64-A66DA92BA7DA}"/>
              </a:ext>
            </a:extLst>
          </p:cNvPr>
          <p:cNvCxnSpPr>
            <a:cxnSpLocks/>
          </p:cNvCxnSpPr>
          <p:nvPr/>
        </p:nvCxnSpPr>
        <p:spPr>
          <a:xfrm>
            <a:off x="790738" y="2358364"/>
            <a:ext cx="2206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="" xmlns:a16="http://schemas.microsoft.com/office/drawing/2014/main" id="{AF34B5DD-7E51-4DA9-A38B-14B57A7E6E14}"/>
              </a:ext>
            </a:extLst>
          </p:cNvPr>
          <p:cNvCxnSpPr>
            <a:cxnSpLocks/>
          </p:cNvCxnSpPr>
          <p:nvPr/>
        </p:nvCxnSpPr>
        <p:spPr>
          <a:xfrm>
            <a:off x="790738" y="3272763"/>
            <a:ext cx="22061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4">
            <a:extLst>
              <a:ext uri="{FF2B5EF4-FFF2-40B4-BE49-F238E27FC236}">
                <a16:creationId xmlns="" xmlns:a16="http://schemas.microsoft.com/office/drawing/2014/main" id="{5966BE20-7B81-48B5-ACFF-438A5921E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924" y="1981200"/>
            <a:ext cx="5426076" cy="1291563"/>
          </a:xfrm>
        </p:spPr>
        <p:txBody>
          <a:bodyPr/>
          <a:lstStyle/>
          <a:p>
            <a:r>
              <a:rPr lang="en-US" altLang="zh-CN" dirty="0" smtClean="0"/>
              <a:t>TERIMA KASIH</a:t>
            </a:r>
            <a:endParaRPr lang="zh-CN" altLang="en-US" b="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515" y="3922458"/>
            <a:ext cx="2175625" cy="2675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823" y="0"/>
            <a:ext cx="2503266" cy="93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îşḻîḑê">
            <a:extLst>
              <a:ext uri="{FF2B5EF4-FFF2-40B4-BE49-F238E27FC236}">
                <a16:creationId xmlns="" xmlns:a16="http://schemas.microsoft.com/office/drawing/2014/main" id="{4C13DC64-D590-480E-80ED-4F625385AC6D}"/>
              </a:ext>
            </a:extLst>
          </p:cNvPr>
          <p:cNvSpPr/>
          <p:nvPr/>
        </p:nvSpPr>
        <p:spPr bwMode="auto">
          <a:xfrm>
            <a:off x="4567399" y="1310273"/>
            <a:ext cx="455656" cy="455656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</a:p>
        </p:txBody>
      </p:sp>
      <p:sp>
        <p:nvSpPr>
          <p:cNvPr id="10" name="ï$ḷïdè">
            <a:extLst>
              <a:ext uri="{FF2B5EF4-FFF2-40B4-BE49-F238E27FC236}">
                <a16:creationId xmlns="" xmlns:a16="http://schemas.microsoft.com/office/drawing/2014/main" id="{D85CFCC8-5FF8-401F-ACE3-F4299EC6C876}"/>
              </a:ext>
            </a:extLst>
          </p:cNvPr>
          <p:cNvSpPr/>
          <p:nvPr/>
        </p:nvSpPr>
        <p:spPr>
          <a:xfrm>
            <a:off x="5068055" y="1301738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PERBUP CIANJUR NOMOR 84 TAHUN 2021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ïṡḻidè">
            <a:extLst>
              <a:ext uri="{FF2B5EF4-FFF2-40B4-BE49-F238E27FC236}">
                <a16:creationId xmlns="" xmlns:a16="http://schemas.microsoft.com/office/drawing/2014/main" id="{DBAB11C0-4810-4A94-8F28-13E26E0224EB}"/>
              </a:ext>
            </a:extLst>
          </p:cNvPr>
          <p:cNvSpPr/>
          <p:nvPr/>
        </p:nvSpPr>
        <p:spPr bwMode="auto">
          <a:xfrm>
            <a:off x="4978055" y="4718365"/>
            <a:ext cx="455656" cy="455656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7</a:t>
            </a:r>
            <a:endParaRPr lang="en-US" altLang="zh-CN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3" name="ïṥļîḍê">
            <a:extLst>
              <a:ext uri="{FF2B5EF4-FFF2-40B4-BE49-F238E27FC236}">
                <a16:creationId xmlns="" xmlns:a16="http://schemas.microsoft.com/office/drawing/2014/main" id="{3E47EB4A-3E15-4AA0-A30A-7F8B22A9DDBB}"/>
              </a:ext>
            </a:extLst>
          </p:cNvPr>
          <p:cNvSpPr/>
          <p:nvPr/>
        </p:nvSpPr>
        <p:spPr>
          <a:xfrm>
            <a:off x="5478711" y="4710452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accent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PEMANFAATAN TEKNOLOGI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îSļîḓé">
            <a:extLst>
              <a:ext uri="{FF2B5EF4-FFF2-40B4-BE49-F238E27FC236}">
                <a16:creationId xmlns="" xmlns:a16="http://schemas.microsoft.com/office/drawing/2014/main" id="{132A58B3-56BF-429D-8909-0DB69205F49C}"/>
              </a:ext>
            </a:extLst>
          </p:cNvPr>
          <p:cNvSpPr/>
          <p:nvPr/>
        </p:nvSpPr>
        <p:spPr bwMode="auto">
          <a:xfrm>
            <a:off x="4978055" y="5312377"/>
            <a:ext cx="455656" cy="455656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8</a:t>
            </a:r>
            <a:endParaRPr lang="en-US" altLang="zh-CN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6" name="ïS1îďè">
            <a:extLst>
              <a:ext uri="{FF2B5EF4-FFF2-40B4-BE49-F238E27FC236}">
                <a16:creationId xmlns="" xmlns:a16="http://schemas.microsoft.com/office/drawing/2014/main" id="{FEA29D30-CB0C-4EE2-AB66-4E2EDEEF4EF0}"/>
              </a:ext>
            </a:extLst>
          </p:cNvPr>
          <p:cNvSpPr/>
          <p:nvPr/>
        </p:nvSpPr>
        <p:spPr>
          <a:xfrm>
            <a:off x="5478711" y="5305086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PROGRAM UNGGULAN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íṣḻîďe">
            <a:extLst>
              <a:ext uri="{FF2B5EF4-FFF2-40B4-BE49-F238E27FC236}">
                <a16:creationId xmlns="" xmlns:a16="http://schemas.microsoft.com/office/drawing/2014/main" id="{B1894948-C048-4FFA-9212-A29C64020371}"/>
              </a:ext>
            </a:extLst>
          </p:cNvPr>
          <p:cNvSpPr/>
          <p:nvPr/>
        </p:nvSpPr>
        <p:spPr>
          <a:xfrm>
            <a:off x="5068055" y="5899720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KEBERHASILAN DAN HASIL SKM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9" name="íśḷïḋe">
            <a:extLst>
              <a:ext uri="{FF2B5EF4-FFF2-40B4-BE49-F238E27FC236}">
                <a16:creationId xmlns="" xmlns:a16="http://schemas.microsoft.com/office/drawing/2014/main" id="{74CCAC2C-9967-40C4-8CD7-00CF45620998}"/>
              </a:ext>
            </a:extLst>
          </p:cNvPr>
          <p:cNvSpPr/>
          <p:nvPr/>
        </p:nvSpPr>
        <p:spPr bwMode="auto">
          <a:xfrm>
            <a:off x="4567399" y="5906389"/>
            <a:ext cx="455656" cy="455656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9</a:t>
            </a:r>
            <a:endParaRPr lang="en-US" altLang="zh-CN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825" y="57777"/>
            <a:ext cx="2503266" cy="9316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1462" y="2090363"/>
            <a:ext cx="2175625" cy="2675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ïṡḻidè">
            <a:extLst>
              <a:ext uri="{FF2B5EF4-FFF2-40B4-BE49-F238E27FC236}">
                <a16:creationId xmlns="" xmlns:a16="http://schemas.microsoft.com/office/drawing/2014/main" id="{DBAB11C0-4810-4A94-8F28-13E26E0224EB}"/>
              </a:ext>
            </a:extLst>
          </p:cNvPr>
          <p:cNvSpPr/>
          <p:nvPr/>
        </p:nvSpPr>
        <p:spPr bwMode="auto">
          <a:xfrm>
            <a:off x="4978055" y="1871570"/>
            <a:ext cx="455656" cy="455656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17" name="ïṥļîḍê">
            <a:extLst>
              <a:ext uri="{FF2B5EF4-FFF2-40B4-BE49-F238E27FC236}">
                <a16:creationId xmlns="" xmlns:a16="http://schemas.microsoft.com/office/drawing/2014/main" id="{3E47EB4A-3E15-4AA0-A30A-7F8B22A9DDBB}"/>
              </a:ext>
            </a:extLst>
          </p:cNvPr>
          <p:cNvSpPr/>
          <p:nvPr/>
        </p:nvSpPr>
        <p:spPr>
          <a:xfrm>
            <a:off x="5478711" y="1863657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accent2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VISI DAN MISI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îSļîḓé">
            <a:extLst>
              <a:ext uri="{FF2B5EF4-FFF2-40B4-BE49-F238E27FC236}">
                <a16:creationId xmlns="" xmlns:a16="http://schemas.microsoft.com/office/drawing/2014/main" id="{132A58B3-56BF-429D-8909-0DB69205F49C}"/>
              </a:ext>
            </a:extLst>
          </p:cNvPr>
          <p:cNvSpPr/>
          <p:nvPr/>
        </p:nvSpPr>
        <p:spPr bwMode="auto">
          <a:xfrm>
            <a:off x="4978055" y="2456047"/>
            <a:ext cx="455656" cy="455656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</a:rPr>
              <a:t>3</a:t>
            </a:r>
          </a:p>
        </p:txBody>
      </p:sp>
      <p:sp>
        <p:nvSpPr>
          <p:cNvPr id="22" name="ïS1îďè">
            <a:extLst>
              <a:ext uri="{FF2B5EF4-FFF2-40B4-BE49-F238E27FC236}">
                <a16:creationId xmlns="" xmlns:a16="http://schemas.microsoft.com/office/drawing/2014/main" id="{FEA29D30-CB0C-4EE2-AB66-4E2EDEEF4EF0}"/>
              </a:ext>
            </a:extLst>
          </p:cNvPr>
          <p:cNvSpPr/>
          <p:nvPr/>
        </p:nvSpPr>
        <p:spPr>
          <a:xfrm>
            <a:off x="5478711" y="2448756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KEADAAN </a:t>
            </a:r>
            <a:r>
              <a:rPr lang="en-US" altLang="zh-CN" sz="1400" b="1" dirty="0" smtClean="0">
                <a:solidFill>
                  <a:schemeClr val="bg1"/>
                </a:solidFill>
              </a:rPr>
              <a:t>SDM, PENDIDIK &amp; TENAGA KEPENDIDIKAN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íṣḻîďe">
            <a:extLst>
              <a:ext uri="{FF2B5EF4-FFF2-40B4-BE49-F238E27FC236}">
                <a16:creationId xmlns="" xmlns:a16="http://schemas.microsoft.com/office/drawing/2014/main" id="{B1894948-C048-4FFA-9212-A29C64020371}"/>
              </a:ext>
            </a:extLst>
          </p:cNvPr>
          <p:cNvSpPr/>
          <p:nvPr/>
        </p:nvSpPr>
        <p:spPr>
          <a:xfrm>
            <a:off x="5478711" y="3029703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MUTU PENDIDIKAN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íśḷïḋe">
            <a:extLst>
              <a:ext uri="{FF2B5EF4-FFF2-40B4-BE49-F238E27FC236}">
                <a16:creationId xmlns="" xmlns:a16="http://schemas.microsoft.com/office/drawing/2014/main" id="{74CCAC2C-9967-40C4-8CD7-00CF45620998}"/>
              </a:ext>
            </a:extLst>
          </p:cNvPr>
          <p:cNvSpPr/>
          <p:nvPr/>
        </p:nvSpPr>
        <p:spPr bwMode="auto">
          <a:xfrm>
            <a:off x="4978055" y="3036372"/>
            <a:ext cx="455656" cy="455656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25" name="íṣḻîďe">
            <a:extLst>
              <a:ext uri="{FF2B5EF4-FFF2-40B4-BE49-F238E27FC236}">
                <a16:creationId xmlns="" xmlns:a16="http://schemas.microsoft.com/office/drawing/2014/main" id="{B1894948-C048-4FFA-9212-A29C64020371}"/>
              </a:ext>
            </a:extLst>
          </p:cNvPr>
          <p:cNvSpPr/>
          <p:nvPr/>
        </p:nvSpPr>
        <p:spPr>
          <a:xfrm>
            <a:off x="5478711" y="4115181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PENGARUH INOVASI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íśḷïḋe">
            <a:extLst>
              <a:ext uri="{FF2B5EF4-FFF2-40B4-BE49-F238E27FC236}">
                <a16:creationId xmlns="" xmlns:a16="http://schemas.microsoft.com/office/drawing/2014/main" id="{74CCAC2C-9967-40C4-8CD7-00CF45620998}"/>
              </a:ext>
            </a:extLst>
          </p:cNvPr>
          <p:cNvSpPr/>
          <p:nvPr/>
        </p:nvSpPr>
        <p:spPr bwMode="auto">
          <a:xfrm>
            <a:off x="4978055" y="4121850"/>
            <a:ext cx="455656" cy="455656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6</a:t>
            </a:r>
            <a:endParaRPr lang="en-US" altLang="zh-CN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7" name="íṣḻîďe">
            <a:extLst>
              <a:ext uri="{FF2B5EF4-FFF2-40B4-BE49-F238E27FC236}">
                <a16:creationId xmlns="" xmlns:a16="http://schemas.microsoft.com/office/drawing/2014/main" id="{B1894948-C048-4FFA-9212-A29C64020371}"/>
              </a:ext>
            </a:extLst>
          </p:cNvPr>
          <p:cNvSpPr/>
          <p:nvPr/>
        </p:nvSpPr>
        <p:spPr>
          <a:xfrm>
            <a:off x="5068055" y="3554397"/>
            <a:ext cx="5117289" cy="45341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>
            <a:no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</a:rPr>
              <a:t>INOVASI PELAYANAN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íśḷïḋe">
            <a:extLst>
              <a:ext uri="{FF2B5EF4-FFF2-40B4-BE49-F238E27FC236}">
                <a16:creationId xmlns="" xmlns:a16="http://schemas.microsoft.com/office/drawing/2014/main" id="{74CCAC2C-9967-40C4-8CD7-00CF45620998}"/>
              </a:ext>
            </a:extLst>
          </p:cNvPr>
          <p:cNvSpPr/>
          <p:nvPr/>
        </p:nvSpPr>
        <p:spPr bwMode="auto">
          <a:xfrm>
            <a:off x="4567399" y="3561066"/>
            <a:ext cx="455656" cy="455656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bg1">
                <a:alpha val="40000"/>
              </a:schemeClr>
            </a:solidFill>
            <a:round/>
            <a:headEnd/>
            <a:tailEnd/>
          </a:ln>
        </p:spPr>
        <p:txBody>
          <a:bodyPr vert="horz" wrap="none" lIns="90000" tIns="46800" rIns="90000" bIns="46800" anchor="ctr" anchorCtr="1" compatLnSpc="1">
            <a:prstTxWarp prst="textNoShape">
              <a:avLst/>
            </a:prstTxWarp>
            <a:normAutofit fontScale="70000" lnSpcReduction="20000"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5</a:t>
            </a:r>
            <a:endParaRPr lang="en-US" altLang="zh-CN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286138"/>
            <a:ext cx="545921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PERBUP CIANJUR NOMOR 84 TH. 2021</a:t>
            </a:r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013" y="1079877"/>
            <a:ext cx="6389359" cy="5329976"/>
          </a:xfrm>
        </p:spPr>
        <p:txBody>
          <a:bodyPr>
            <a:noAutofit/>
          </a:bodyPr>
          <a:lstStyle/>
          <a:p>
            <a:r>
              <a:rPr lang="en-US" sz="1400" dirty="0" err="1"/>
              <a:t>Peraturan</a:t>
            </a:r>
            <a:r>
              <a:rPr lang="en-US" sz="1400" dirty="0"/>
              <a:t> </a:t>
            </a:r>
            <a:r>
              <a:rPr lang="en-US" sz="1400" dirty="0" err="1"/>
              <a:t>Bupati</a:t>
            </a:r>
            <a:r>
              <a:rPr lang="en-US" sz="1400" dirty="0"/>
              <a:t> </a:t>
            </a:r>
            <a:r>
              <a:rPr lang="en-US" sz="1400" dirty="0" err="1"/>
              <a:t>Cianjur</a:t>
            </a:r>
            <a:r>
              <a:rPr lang="en-US" sz="1400" dirty="0"/>
              <a:t> </a:t>
            </a:r>
            <a:r>
              <a:rPr lang="en-US" sz="1400" dirty="0" err="1"/>
              <a:t>Nomor</a:t>
            </a:r>
            <a:r>
              <a:rPr lang="en-US" sz="1400" dirty="0"/>
              <a:t> 84 </a:t>
            </a:r>
            <a:r>
              <a:rPr lang="en-US" sz="1400" dirty="0" err="1"/>
              <a:t>Tahun</a:t>
            </a:r>
            <a:r>
              <a:rPr lang="en-US" sz="1400" dirty="0"/>
              <a:t> 2021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Tata </a:t>
            </a:r>
            <a:r>
              <a:rPr lang="en-US" sz="1400" dirty="0" err="1"/>
              <a:t>Kerja</a:t>
            </a:r>
            <a:r>
              <a:rPr lang="en-US" sz="1400" dirty="0"/>
              <a:t> Unit </a:t>
            </a:r>
            <a:r>
              <a:rPr lang="en-US" sz="1400" dirty="0" err="1"/>
              <a:t>Organisasi</a:t>
            </a:r>
            <a:r>
              <a:rPr lang="en-US" sz="1400" dirty="0"/>
              <a:t> di </a:t>
            </a:r>
            <a:r>
              <a:rPr lang="en-US" sz="1400" dirty="0" err="1"/>
              <a:t>Lingkungan</a:t>
            </a:r>
            <a:r>
              <a:rPr lang="en-US" sz="1400" dirty="0"/>
              <a:t> </a:t>
            </a:r>
            <a:r>
              <a:rPr lang="en-US" sz="1400" dirty="0" err="1"/>
              <a:t>Dinas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Pemuda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Olahraga</a:t>
            </a:r>
            <a:r>
              <a:rPr lang="en-US" sz="1400" dirty="0"/>
              <a:t> </a:t>
            </a: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Cianjur</a:t>
            </a:r>
            <a:endParaRPr lang="en-US" sz="1400" dirty="0"/>
          </a:p>
          <a:p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</a:t>
            </a:r>
            <a:r>
              <a:rPr lang="en-US" sz="1400" dirty="0" err="1"/>
              <a:t>Pasal</a:t>
            </a:r>
            <a:r>
              <a:rPr lang="en-US" sz="1400" dirty="0"/>
              <a:t> 3 </a:t>
            </a:r>
            <a:endParaRPr lang="en-US" sz="1400" dirty="0" smtClean="0"/>
          </a:p>
          <a:p>
            <a:pPr marL="228600" indent="-228600" algn="just">
              <a:spcBef>
                <a:spcPts val="600"/>
              </a:spcBef>
              <a:buAutoNum type="arabicParenBoth"/>
            </a:pPr>
            <a:r>
              <a:rPr lang="en-US" sz="1400" dirty="0" err="1" smtClean="0"/>
              <a:t>Dinas</a:t>
            </a:r>
            <a:r>
              <a:rPr lang="en-US" sz="1400" dirty="0" smtClean="0"/>
              <a:t> </a:t>
            </a:r>
            <a:r>
              <a:rPr lang="en-US" sz="1400" dirty="0" err="1"/>
              <a:t>mempunyai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membantu</a:t>
            </a:r>
            <a:r>
              <a:rPr lang="en-US" sz="1400" dirty="0"/>
              <a:t> </a:t>
            </a:r>
            <a:r>
              <a:rPr lang="en-US" sz="1400" dirty="0" err="1"/>
              <a:t>Bupati</a:t>
            </a:r>
            <a:r>
              <a:rPr lang="en-US" sz="1400" dirty="0"/>
              <a:t> </a:t>
            </a:r>
            <a:r>
              <a:rPr lang="en-US" sz="1400" dirty="0" err="1"/>
              <a:t>melaksanakan</a:t>
            </a:r>
            <a:r>
              <a:rPr lang="en-US" sz="1400" dirty="0"/>
              <a:t> </a:t>
            </a:r>
            <a:r>
              <a:rPr lang="en-US" sz="1400" dirty="0" err="1"/>
              <a:t>Urusan</a:t>
            </a:r>
            <a:r>
              <a:rPr lang="en-US" sz="1400" dirty="0"/>
              <a:t> </a:t>
            </a:r>
            <a:r>
              <a:rPr lang="en-US" sz="1400" dirty="0" err="1"/>
              <a:t>Pemerintahan</a:t>
            </a:r>
            <a:r>
              <a:rPr lang="en-US" sz="1400" dirty="0"/>
              <a:t> yang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kewenangan</a:t>
            </a:r>
            <a:r>
              <a:rPr lang="en-US" sz="1400" dirty="0"/>
              <a:t> Daerah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Pembantuan</a:t>
            </a:r>
            <a:r>
              <a:rPr lang="en-US" sz="1400" dirty="0"/>
              <a:t> di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kepemudaan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olahraga</a:t>
            </a:r>
            <a:r>
              <a:rPr lang="en-US" sz="1400" dirty="0"/>
              <a:t> yang </a:t>
            </a:r>
            <a:r>
              <a:rPr lang="en-US" sz="1400" dirty="0" err="1"/>
              <a:t>diberikan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Daerah </a:t>
            </a:r>
            <a:r>
              <a:rPr lang="en-US" sz="1400" dirty="0" err="1"/>
              <a:t>Kabupaten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28600" indent="-228600" algn="just">
              <a:spcBef>
                <a:spcPts val="600"/>
              </a:spcBef>
              <a:buAutoNum type="arabicParenBoth"/>
            </a:pP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/>
              <a:t>melaksanakan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sebagaimana</a:t>
            </a:r>
            <a:r>
              <a:rPr lang="en-US" sz="1400" dirty="0"/>
              <a:t> </a:t>
            </a:r>
            <a:r>
              <a:rPr lang="en-US" sz="1400" dirty="0" err="1"/>
              <a:t>dimaksud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ayat</a:t>
            </a:r>
            <a:r>
              <a:rPr lang="en-US" sz="1400" dirty="0"/>
              <a:t> (1), </a:t>
            </a:r>
            <a:r>
              <a:rPr lang="en-US" sz="1400" dirty="0" err="1"/>
              <a:t>Dinas</a:t>
            </a:r>
            <a:r>
              <a:rPr lang="en-US" sz="1400" dirty="0"/>
              <a:t> </a:t>
            </a:r>
            <a:r>
              <a:rPr lang="en-US" sz="1400" dirty="0" err="1"/>
              <a:t>menyelenggarakan</a:t>
            </a:r>
            <a:r>
              <a:rPr lang="en-US" sz="1400" dirty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: </a:t>
            </a:r>
          </a:p>
          <a:p>
            <a:pPr marL="228600" indent="-228600" algn="just">
              <a:spcBef>
                <a:spcPts val="600"/>
              </a:spcBef>
              <a:buAutoNum type="alphaLcPeriod"/>
            </a:pPr>
            <a:r>
              <a:rPr lang="en-US" sz="1400" dirty="0" err="1" smtClean="0"/>
              <a:t>perumusan</a:t>
            </a:r>
            <a:r>
              <a:rPr lang="en-US" sz="1400" dirty="0" smtClean="0"/>
              <a:t> </a:t>
            </a:r>
            <a:r>
              <a:rPr lang="en-US" sz="1400" dirty="0" err="1"/>
              <a:t>kebijakan</a:t>
            </a:r>
            <a:r>
              <a:rPr lang="en-US" sz="1400" dirty="0"/>
              <a:t> </a:t>
            </a:r>
            <a:r>
              <a:rPr lang="en-US" sz="1400" dirty="0" err="1"/>
              <a:t>dinas</a:t>
            </a:r>
            <a:r>
              <a:rPr lang="en-US" sz="1400" dirty="0"/>
              <a:t> di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perencanaan</a:t>
            </a:r>
            <a:r>
              <a:rPr lang="en-US" sz="1400" dirty="0"/>
              <a:t>, </a:t>
            </a:r>
            <a:r>
              <a:rPr lang="en-US" sz="1400" dirty="0" err="1"/>
              <a:t>pelaksanaan</a:t>
            </a:r>
            <a:r>
              <a:rPr lang="en-US" sz="1400" dirty="0"/>
              <a:t>, </a:t>
            </a:r>
            <a:r>
              <a:rPr lang="en-US" sz="1400" dirty="0" err="1"/>
              <a:t>pembinaan</a:t>
            </a:r>
            <a:r>
              <a:rPr lang="en-US" sz="1400" dirty="0"/>
              <a:t>, </a:t>
            </a:r>
            <a:r>
              <a:rPr lang="en-US" sz="1400" dirty="0" err="1"/>
              <a:t>evaluasi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 </a:t>
            </a:r>
            <a:r>
              <a:rPr lang="en-US" sz="1400" dirty="0" err="1"/>
              <a:t>penyelenggaraan</a:t>
            </a:r>
            <a:r>
              <a:rPr lang="en-US" sz="1400" dirty="0"/>
              <a:t> </a:t>
            </a:r>
            <a:r>
              <a:rPr lang="en-US" sz="1400" dirty="0" err="1"/>
              <a:t>urusan</a:t>
            </a:r>
            <a:r>
              <a:rPr lang="en-US" sz="1400" dirty="0"/>
              <a:t> </a:t>
            </a:r>
            <a:r>
              <a:rPr lang="en-US" sz="1400" dirty="0" err="1"/>
              <a:t>pemerintahan</a:t>
            </a:r>
            <a:r>
              <a:rPr lang="en-US" sz="1400" dirty="0"/>
              <a:t> </a:t>
            </a:r>
            <a:r>
              <a:rPr lang="en-US" sz="1400" dirty="0" err="1"/>
              <a:t>daerah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urusan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kepemudaan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olahraga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28600" indent="-228600" algn="just">
              <a:spcBef>
                <a:spcPts val="600"/>
              </a:spcBef>
              <a:buAutoNum type="alphaLcPeriod"/>
            </a:pPr>
            <a:r>
              <a:rPr lang="en-US" sz="1400" dirty="0" err="1" smtClean="0"/>
              <a:t>pelaksanaan</a:t>
            </a:r>
            <a:r>
              <a:rPr lang="en-US" sz="1400" dirty="0" smtClean="0"/>
              <a:t> </a:t>
            </a:r>
            <a:r>
              <a:rPr lang="en-US" sz="1400" dirty="0" err="1"/>
              <a:t>kebijakan</a:t>
            </a:r>
            <a:r>
              <a:rPr lang="en-US" sz="1400" dirty="0"/>
              <a:t> </a:t>
            </a:r>
            <a:r>
              <a:rPr lang="en-US" sz="1400" dirty="0" err="1"/>
              <a:t>urusan</a:t>
            </a:r>
            <a:r>
              <a:rPr lang="en-US" sz="1400" dirty="0"/>
              <a:t> </a:t>
            </a:r>
            <a:r>
              <a:rPr lang="en-US" sz="1400" dirty="0" err="1"/>
              <a:t>pemerintahan</a:t>
            </a:r>
            <a:r>
              <a:rPr lang="en-US" sz="1400" dirty="0"/>
              <a:t> </a:t>
            </a:r>
            <a:r>
              <a:rPr lang="en-US" sz="1400" dirty="0" err="1"/>
              <a:t>daerah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urusan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kepemudaan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olahraga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28600" indent="-228600" algn="just">
              <a:spcBef>
                <a:spcPts val="600"/>
              </a:spcBef>
              <a:buAutoNum type="alphaLcPeriod"/>
            </a:pPr>
            <a:r>
              <a:rPr lang="en-US" sz="1400" dirty="0" err="1" smtClean="0"/>
              <a:t>pelaksanaan</a:t>
            </a:r>
            <a:r>
              <a:rPr lang="en-US" sz="1400" dirty="0" smtClean="0"/>
              <a:t> </a:t>
            </a:r>
            <a:r>
              <a:rPr lang="en-US" sz="1400" dirty="0" err="1"/>
              <a:t>evaluasi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pelaporan</a:t>
            </a:r>
            <a:r>
              <a:rPr lang="en-US" sz="1400" dirty="0"/>
              <a:t> </a:t>
            </a:r>
            <a:r>
              <a:rPr lang="en-US" sz="1400" dirty="0" err="1"/>
              <a:t>dinas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ketentuan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/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peraturan</a:t>
            </a:r>
            <a:r>
              <a:rPr lang="en-US" sz="1400" dirty="0"/>
              <a:t> </a:t>
            </a:r>
            <a:r>
              <a:rPr lang="en-US" sz="1400" dirty="0" err="1"/>
              <a:t>perundang-undangan</a:t>
            </a:r>
            <a:r>
              <a:rPr lang="en-US" sz="1400" dirty="0"/>
              <a:t> yang </a:t>
            </a:r>
            <a:r>
              <a:rPr lang="en-US" sz="1400" dirty="0" err="1"/>
              <a:t>berlaku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28600" indent="-228600" algn="just">
              <a:spcBef>
                <a:spcPts val="600"/>
              </a:spcBef>
              <a:buAutoNum type="alphaLcPeriod"/>
            </a:pPr>
            <a:r>
              <a:rPr lang="en-US" sz="1400" dirty="0" err="1" smtClean="0"/>
              <a:t>pelaksanaan</a:t>
            </a:r>
            <a:r>
              <a:rPr lang="en-US" sz="1400" dirty="0" smtClean="0"/>
              <a:t> </a:t>
            </a:r>
            <a:r>
              <a:rPr lang="en-US" sz="1400" dirty="0" err="1"/>
              <a:t>administrasi</a:t>
            </a:r>
            <a:r>
              <a:rPr lang="en-US" sz="1400" dirty="0"/>
              <a:t> </a:t>
            </a:r>
            <a:r>
              <a:rPr lang="en-US" sz="1400" dirty="0" err="1"/>
              <a:t>dinas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pelayanan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ketentuan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/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peraturan</a:t>
            </a:r>
            <a:r>
              <a:rPr lang="en-US" sz="1400" dirty="0"/>
              <a:t> </a:t>
            </a:r>
            <a:r>
              <a:rPr lang="en-US" sz="1400" dirty="0" err="1"/>
              <a:t>perundang-undangan</a:t>
            </a:r>
            <a:r>
              <a:rPr lang="en-US" sz="1400" dirty="0"/>
              <a:t> yang </a:t>
            </a:r>
            <a:r>
              <a:rPr lang="en-US" sz="1400" dirty="0" err="1"/>
              <a:t>berlaku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28600" indent="-228600" algn="just">
              <a:spcBef>
                <a:spcPts val="600"/>
              </a:spcBef>
              <a:buAutoNum type="alphaLcPeriod"/>
            </a:pPr>
            <a:r>
              <a:rPr lang="en-US" sz="1400" dirty="0" err="1" smtClean="0"/>
              <a:t>pelaksanaan</a:t>
            </a:r>
            <a:r>
              <a:rPr lang="en-US" sz="1400" dirty="0" smtClean="0"/>
              <a:t> </a:t>
            </a:r>
            <a:r>
              <a:rPr lang="en-US" sz="1400" dirty="0" err="1"/>
              <a:t>fungsi</a:t>
            </a:r>
            <a:r>
              <a:rPr lang="en-US" sz="1400" dirty="0"/>
              <a:t> lain yang </a:t>
            </a:r>
            <a:r>
              <a:rPr lang="en-US" sz="1400" dirty="0" err="1"/>
              <a:t>diberikan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Bupati</a:t>
            </a:r>
            <a:r>
              <a:rPr lang="en-US" sz="1400" dirty="0"/>
              <a:t> </a:t>
            </a:r>
            <a:r>
              <a:rPr lang="en-US" sz="1400" dirty="0" err="1"/>
              <a:t>terkait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fungsinya</a:t>
            </a:r>
            <a:r>
              <a:rPr lang="en-US" altLang="zh-CN" sz="1400" dirty="0" smtClean="0"/>
              <a:t>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606" y="647965"/>
            <a:ext cx="7056882" cy="831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SUSUNAN </a:t>
            </a:r>
            <a:r>
              <a:rPr lang="en-US" altLang="zh-CN" dirty="0"/>
              <a:t>ORGANISASI </a:t>
            </a:r>
            <a:endParaRPr lang="en-US" altLang="zh-CN" dirty="0" smtClean="0"/>
          </a:p>
          <a:p>
            <a:r>
              <a:rPr lang="en-US" altLang="zh-CN" b="0" dirty="0" err="1" smtClean="0">
                <a:latin typeface="Brush Script MT" panose="03060802040406070304" pitchFamily="66" charset="0"/>
              </a:rPr>
              <a:t>Sesuai</a:t>
            </a:r>
            <a:r>
              <a:rPr lang="en-US" altLang="zh-CN" b="0" dirty="0" smtClean="0">
                <a:latin typeface="Brush Script MT" panose="03060802040406070304" pitchFamily="66" charset="0"/>
              </a:rPr>
              <a:t> </a:t>
            </a:r>
            <a:r>
              <a:rPr lang="en-US" altLang="zh-CN" b="0" dirty="0" err="1" smtClean="0">
                <a:latin typeface="Brush Script MT" panose="03060802040406070304" pitchFamily="66" charset="0"/>
              </a:rPr>
              <a:t>Perbup</a:t>
            </a:r>
            <a:r>
              <a:rPr lang="en-US" altLang="zh-CN" b="0" dirty="0" smtClean="0">
                <a:latin typeface="Brush Script MT" panose="03060802040406070304" pitchFamily="66" charset="0"/>
              </a:rPr>
              <a:t> </a:t>
            </a:r>
            <a:r>
              <a:rPr lang="en-US" altLang="zh-CN" b="0" dirty="0" err="1" smtClean="0">
                <a:latin typeface="Brush Script MT" panose="03060802040406070304" pitchFamily="66" charset="0"/>
              </a:rPr>
              <a:t>Cianjur</a:t>
            </a:r>
            <a:r>
              <a:rPr lang="en-US" altLang="zh-CN" b="0" dirty="0" smtClean="0">
                <a:latin typeface="Brush Script MT" panose="03060802040406070304" pitchFamily="66" charset="0"/>
              </a:rPr>
              <a:t> </a:t>
            </a:r>
            <a:r>
              <a:rPr lang="en-US" altLang="zh-CN" b="0" dirty="0" err="1" smtClean="0">
                <a:latin typeface="Brush Script MT" panose="03060802040406070304" pitchFamily="66" charset="0"/>
              </a:rPr>
              <a:t>Nomor</a:t>
            </a:r>
            <a:r>
              <a:rPr lang="en-US" altLang="zh-CN" b="0" dirty="0" smtClean="0">
                <a:latin typeface="Brush Script MT" panose="03060802040406070304" pitchFamily="66" charset="0"/>
              </a:rPr>
              <a:t> 84 </a:t>
            </a:r>
            <a:r>
              <a:rPr lang="en-US" altLang="zh-CN" b="0" dirty="0" err="1" smtClean="0">
                <a:latin typeface="Brush Script MT" panose="03060802040406070304" pitchFamily="66" charset="0"/>
              </a:rPr>
              <a:t>Tahun</a:t>
            </a:r>
            <a:r>
              <a:rPr lang="en-US" altLang="zh-CN" b="0" dirty="0" smtClean="0">
                <a:latin typeface="Brush Script MT" panose="03060802040406070304" pitchFamily="66" charset="0"/>
              </a:rPr>
              <a:t> 2021</a:t>
            </a:r>
            <a:endParaRPr lang="en-US" altLang="zh-CN" b="0" dirty="0">
              <a:latin typeface="Brush Script MT" panose="03060802040406070304" pitchFamily="66" charset="0"/>
            </a:endParaRPr>
          </a:p>
          <a:p>
            <a:endParaRPr lang="en-US" altLang="zh-CN" dirty="0" smtClean="0"/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606" y="1339096"/>
            <a:ext cx="9619013" cy="5329976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Susunan</a:t>
            </a:r>
            <a:r>
              <a:rPr lang="en-US" sz="1400" dirty="0" smtClean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Dinas</a:t>
            </a:r>
            <a:r>
              <a:rPr lang="en-US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: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a.    </a:t>
            </a:r>
            <a:r>
              <a:rPr lang="en-GB" sz="1400" dirty="0" err="1" smtClean="0"/>
              <a:t>Kepala</a:t>
            </a:r>
            <a:r>
              <a:rPr lang="en-GB" sz="1400" dirty="0"/>
              <a:t>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b.    </a:t>
            </a:r>
            <a:r>
              <a:rPr lang="en-GB" sz="1400" dirty="0" err="1" smtClean="0"/>
              <a:t>Sekretariat</a:t>
            </a:r>
            <a:r>
              <a:rPr lang="en-GB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: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       b.1. </a:t>
            </a:r>
            <a:r>
              <a:rPr lang="en-GB" sz="1400" dirty="0" err="1" smtClean="0"/>
              <a:t>Subbagian</a:t>
            </a:r>
            <a:r>
              <a:rPr lang="en-GB" sz="1400" dirty="0" smtClean="0"/>
              <a:t> </a:t>
            </a:r>
            <a:r>
              <a:rPr lang="en-GB" sz="1400" dirty="0"/>
              <a:t>Tata Usaha </a:t>
            </a:r>
            <a:r>
              <a:rPr lang="en-US" sz="1400" dirty="0"/>
              <a:t>d</a:t>
            </a:r>
            <a:r>
              <a:rPr lang="en-GB" sz="1400" dirty="0"/>
              <a:t>an </a:t>
            </a:r>
            <a:r>
              <a:rPr lang="en-GB" sz="1400" dirty="0" err="1"/>
              <a:t>Kepegawaian</a:t>
            </a:r>
            <a:r>
              <a:rPr lang="en-GB" sz="1400" dirty="0"/>
              <a:t>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    b.2. </a:t>
            </a:r>
            <a:r>
              <a:rPr lang="en-US" sz="1400" dirty="0" err="1" smtClean="0"/>
              <a:t>Kelompok</a:t>
            </a:r>
            <a:r>
              <a:rPr lang="en-US" sz="1400" dirty="0" smtClean="0"/>
              <a:t> </a:t>
            </a:r>
            <a:r>
              <a:rPr lang="en-US" sz="1400" dirty="0" err="1"/>
              <a:t>Jabatan</a:t>
            </a:r>
            <a:r>
              <a:rPr lang="en-US" sz="1400" dirty="0"/>
              <a:t> </a:t>
            </a:r>
            <a:r>
              <a:rPr lang="en-US" sz="1400" dirty="0" err="1"/>
              <a:t>Fungsional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Pelaksana</a:t>
            </a:r>
            <a:r>
              <a:rPr lang="en-GB" sz="1400" dirty="0"/>
              <a:t>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c.    </a:t>
            </a:r>
            <a:r>
              <a:rPr lang="en-GB" sz="1400" dirty="0" err="1" smtClean="0"/>
              <a:t>Bidang</a:t>
            </a:r>
            <a:r>
              <a:rPr lang="en-GB" sz="1400" dirty="0" smtClean="0"/>
              <a:t> </a:t>
            </a:r>
            <a:r>
              <a:rPr lang="en-US" sz="1400" dirty="0" err="1"/>
              <a:t>Pembinaan</a:t>
            </a:r>
            <a:r>
              <a:rPr lang="en-US" sz="1400" dirty="0"/>
              <a:t> </a:t>
            </a:r>
            <a:r>
              <a:rPr lang="en-GB" sz="1400" dirty="0" err="1"/>
              <a:t>Pendidikan</a:t>
            </a:r>
            <a:r>
              <a:rPr lang="en-GB" sz="1400" dirty="0"/>
              <a:t> </a:t>
            </a:r>
            <a:r>
              <a:rPr lang="en-GB" sz="1400" dirty="0" err="1"/>
              <a:t>Sekolah</a:t>
            </a:r>
            <a:r>
              <a:rPr lang="en-GB" sz="1400" dirty="0"/>
              <a:t> </a:t>
            </a:r>
            <a:r>
              <a:rPr lang="en-GB" sz="1400" dirty="0" err="1"/>
              <a:t>Dasar</a:t>
            </a:r>
            <a:r>
              <a:rPr lang="en-GB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: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       c.1. </a:t>
            </a:r>
            <a:r>
              <a:rPr lang="en-GB" sz="1400" dirty="0" err="1" smtClean="0"/>
              <a:t>Seksi</a:t>
            </a:r>
            <a:r>
              <a:rPr lang="en-GB" sz="1400" dirty="0" smtClean="0"/>
              <a:t> </a:t>
            </a:r>
            <a:r>
              <a:rPr lang="en-GB" sz="1400" dirty="0" err="1"/>
              <a:t>Kelembagaan</a:t>
            </a:r>
            <a:r>
              <a:rPr lang="en-GB" sz="1400" dirty="0"/>
              <a:t>, </a:t>
            </a:r>
            <a:r>
              <a:rPr lang="en-GB" sz="1400" dirty="0" err="1"/>
              <a:t>Sarana</a:t>
            </a:r>
            <a:r>
              <a:rPr lang="en-GB" sz="1400" dirty="0"/>
              <a:t> </a:t>
            </a:r>
            <a:r>
              <a:rPr lang="en-GB" sz="1400" dirty="0" err="1"/>
              <a:t>Prasarana</a:t>
            </a:r>
            <a:r>
              <a:rPr lang="en-GB" sz="1400" dirty="0"/>
              <a:t> </a:t>
            </a:r>
            <a:r>
              <a:rPr lang="en-GB" sz="1400" dirty="0" err="1"/>
              <a:t>dan</a:t>
            </a:r>
            <a:r>
              <a:rPr lang="en-GB" sz="1400" dirty="0"/>
              <a:t> Data.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    c.2. </a:t>
            </a:r>
            <a:r>
              <a:rPr lang="en-GB" sz="1400" dirty="0" err="1" smtClean="0"/>
              <a:t>Seksi</a:t>
            </a:r>
            <a:r>
              <a:rPr lang="en-GB" sz="1400" dirty="0" smtClean="0"/>
              <a:t> </a:t>
            </a:r>
            <a:r>
              <a:rPr lang="en-GB" sz="1400" dirty="0" err="1"/>
              <a:t>Peserta</a:t>
            </a:r>
            <a:r>
              <a:rPr lang="en-GB" sz="1400" dirty="0"/>
              <a:t> </a:t>
            </a:r>
            <a:r>
              <a:rPr lang="en-GB" sz="1400" dirty="0" err="1"/>
              <a:t>Didik</a:t>
            </a:r>
            <a:r>
              <a:rPr lang="en-GB" sz="1400" dirty="0"/>
              <a:t> </a:t>
            </a:r>
            <a:r>
              <a:rPr lang="en-GB" sz="1400" dirty="0" err="1"/>
              <a:t>dan</a:t>
            </a:r>
            <a:r>
              <a:rPr lang="en-GB" sz="1400" dirty="0"/>
              <a:t> Pembangunan </a:t>
            </a:r>
            <a:r>
              <a:rPr lang="en-GB" sz="1400" dirty="0" err="1"/>
              <a:t>Karakter</a:t>
            </a:r>
            <a:r>
              <a:rPr lang="en-GB" sz="1400" dirty="0"/>
              <a:t>. 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    c.3. </a:t>
            </a:r>
            <a:r>
              <a:rPr lang="en-US" sz="1400" dirty="0" err="1" smtClean="0"/>
              <a:t>Kelompok</a:t>
            </a:r>
            <a:r>
              <a:rPr lang="en-US" sz="1400" dirty="0" smtClean="0"/>
              <a:t> </a:t>
            </a:r>
            <a:r>
              <a:rPr lang="en-US" sz="1400" dirty="0" err="1"/>
              <a:t>Jabatan</a:t>
            </a:r>
            <a:r>
              <a:rPr lang="en-US" sz="1400" dirty="0"/>
              <a:t> </a:t>
            </a:r>
            <a:r>
              <a:rPr lang="en-US" sz="1400" dirty="0" err="1"/>
              <a:t>Fungsional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Pelaksana</a:t>
            </a:r>
            <a:r>
              <a:rPr lang="en-GB" sz="1400" dirty="0"/>
              <a:t>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d.    </a:t>
            </a:r>
            <a:r>
              <a:rPr lang="en-GB" sz="1400" dirty="0" err="1" smtClean="0"/>
              <a:t>Bidang</a:t>
            </a:r>
            <a:r>
              <a:rPr lang="en-GB" sz="1400" dirty="0" smtClean="0"/>
              <a:t> </a:t>
            </a:r>
            <a:r>
              <a:rPr lang="en-US" sz="1400" dirty="0" err="1"/>
              <a:t>Pembinaan</a:t>
            </a:r>
            <a:r>
              <a:rPr lang="en-US" sz="1400" dirty="0"/>
              <a:t> </a:t>
            </a:r>
            <a:r>
              <a:rPr lang="en-GB" sz="1400" dirty="0" err="1"/>
              <a:t>Pendidikan</a:t>
            </a:r>
            <a:r>
              <a:rPr lang="en-GB" sz="1400" dirty="0"/>
              <a:t> </a:t>
            </a:r>
            <a:r>
              <a:rPr lang="en-GB" sz="1400" dirty="0" err="1"/>
              <a:t>Sekolah</a:t>
            </a:r>
            <a:r>
              <a:rPr lang="en-GB" sz="1400" dirty="0"/>
              <a:t> </a:t>
            </a:r>
            <a:r>
              <a:rPr lang="en-GB" sz="1400" dirty="0" err="1"/>
              <a:t>Menengah</a:t>
            </a:r>
            <a:r>
              <a:rPr lang="en-GB" sz="1400" dirty="0"/>
              <a:t> </a:t>
            </a:r>
            <a:r>
              <a:rPr lang="en-GB" sz="1400" dirty="0" err="1"/>
              <a:t>Pertama</a:t>
            </a:r>
            <a:r>
              <a:rPr lang="en-GB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: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       d.1. </a:t>
            </a:r>
            <a:r>
              <a:rPr lang="en-GB" sz="1400" dirty="0" err="1" smtClean="0"/>
              <a:t>Seksi</a:t>
            </a:r>
            <a:r>
              <a:rPr lang="en-GB" sz="1400" dirty="0" smtClean="0"/>
              <a:t> </a:t>
            </a:r>
            <a:r>
              <a:rPr lang="en-GB" sz="1400" dirty="0" err="1"/>
              <a:t>Kelembagaan</a:t>
            </a:r>
            <a:r>
              <a:rPr lang="en-GB" sz="1400" dirty="0"/>
              <a:t>, </a:t>
            </a:r>
            <a:r>
              <a:rPr lang="en-GB" sz="1400" dirty="0" err="1"/>
              <a:t>Sarana</a:t>
            </a:r>
            <a:r>
              <a:rPr lang="en-GB" sz="1400" dirty="0"/>
              <a:t> </a:t>
            </a:r>
            <a:r>
              <a:rPr lang="en-GB" sz="1400" dirty="0" err="1"/>
              <a:t>Prasarana</a:t>
            </a:r>
            <a:r>
              <a:rPr lang="en-GB" sz="1400" dirty="0"/>
              <a:t> </a:t>
            </a:r>
            <a:r>
              <a:rPr lang="en-GB" sz="1400" dirty="0" err="1"/>
              <a:t>dan</a:t>
            </a:r>
            <a:r>
              <a:rPr lang="en-GB" sz="1400" dirty="0"/>
              <a:t> Data.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    d.2. </a:t>
            </a:r>
            <a:r>
              <a:rPr lang="en-GB" sz="1400" dirty="0" err="1" smtClean="0"/>
              <a:t>Seksi</a:t>
            </a:r>
            <a:r>
              <a:rPr lang="en-GB" sz="1400" dirty="0" smtClean="0"/>
              <a:t> </a:t>
            </a:r>
            <a:r>
              <a:rPr lang="en-GB" sz="1400" dirty="0" err="1"/>
              <a:t>Peserta</a:t>
            </a:r>
            <a:r>
              <a:rPr lang="en-GB" sz="1400" dirty="0"/>
              <a:t> </a:t>
            </a:r>
            <a:r>
              <a:rPr lang="en-GB" sz="1400" dirty="0" err="1"/>
              <a:t>Didik</a:t>
            </a:r>
            <a:r>
              <a:rPr lang="en-GB" sz="1400" dirty="0"/>
              <a:t> </a:t>
            </a:r>
            <a:r>
              <a:rPr lang="en-GB" sz="1400" dirty="0" err="1"/>
              <a:t>dan</a:t>
            </a:r>
            <a:r>
              <a:rPr lang="en-GB" sz="1400" dirty="0"/>
              <a:t> Pembangunan </a:t>
            </a:r>
            <a:r>
              <a:rPr lang="en-GB" sz="1400" dirty="0" err="1"/>
              <a:t>Karakter</a:t>
            </a:r>
            <a:r>
              <a:rPr lang="en-GB" sz="1400" dirty="0"/>
              <a:t>. 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    d.3. </a:t>
            </a:r>
            <a:r>
              <a:rPr lang="en-US" sz="1400" dirty="0" err="1" smtClean="0"/>
              <a:t>Kelompok</a:t>
            </a:r>
            <a:r>
              <a:rPr lang="en-US" sz="1400" dirty="0" smtClean="0"/>
              <a:t> </a:t>
            </a:r>
            <a:r>
              <a:rPr lang="en-US" sz="1400" dirty="0" err="1"/>
              <a:t>Jabatan</a:t>
            </a:r>
            <a:r>
              <a:rPr lang="en-US" sz="1400" dirty="0"/>
              <a:t> </a:t>
            </a:r>
            <a:r>
              <a:rPr lang="en-US" sz="1400" dirty="0" err="1"/>
              <a:t>Fungsional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Pelaksana</a:t>
            </a:r>
            <a:r>
              <a:rPr lang="en-GB" sz="1400" dirty="0"/>
              <a:t>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e.   </a:t>
            </a:r>
            <a:r>
              <a:rPr lang="en-GB" sz="1400" dirty="0" err="1" smtClean="0"/>
              <a:t>Bidang</a:t>
            </a:r>
            <a:r>
              <a:rPr lang="en-GB" sz="1400" dirty="0" smtClean="0"/>
              <a:t> </a:t>
            </a:r>
            <a:r>
              <a:rPr lang="en-US" sz="1400" dirty="0" err="1"/>
              <a:t>Pembinaan</a:t>
            </a:r>
            <a:r>
              <a:rPr lang="en-US" sz="1400" dirty="0"/>
              <a:t> </a:t>
            </a:r>
            <a:r>
              <a:rPr lang="en-GB" sz="1400" dirty="0" err="1"/>
              <a:t>Pendidikan</a:t>
            </a:r>
            <a:r>
              <a:rPr lang="en-GB" sz="1400" dirty="0"/>
              <a:t> </a:t>
            </a:r>
            <a:r>
              <a:rPr lang="en-GB" sz="1400" dirty="0" err="1"/>
              <a:t>Anak</a:t>
            </a:r>
            <a:r>
              <a:rPr lang="en-GB" sz="1400" dirty="0"/>
              <a:t> </a:t>
            </a:r>
            <a:r>
              <a:rPr lang="en-GB" sz="1400" dirty="0" err="1"/>
              <a:t>Usia</a:t>
            </a:r>
            <a:r>
              <a:rPr lang="en-GB" sz="1400" dirty="0"/>
              <a:t> </a:t>
            </a:r>
            <a:r>
              <a:rPr lang="en-GB" sz="1400" dirty="0" err="1"/>
              <a:t>Dini</a:t>
            </a:r>
            <a:r>
              <a:rPr lang="en-GB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GB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: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       e.1. </a:t>
            </a:r>
            <a:r>
              <a:rPr lang="en-GB" sz="1400" dirty="0" err="1" smtClean="0"/>
              <a:t>Seksi</a:t>
            </a:r>
            <a:r>
              <a:rPr lang="en-GB" sz="1400" dirty="0" smtClean="0"/>
              <a:t> </a:t>
            </a:r>
            <a:r>
              <a:rPr lang="en-GB" sz="1400" dirty="0" err="1"/>
              <a:t>Pendidikan</a:t>
            </a:r>
            <a:r>
              <a:rPr lang="en-GB" sz="1400" dirty="0"/>
              <a:t> </a:t>
            </a:r>
            <a:r>
              <a:rPr lang="en-GB" sz="1400" dirty="0" err="1"/>
              <a:t>Anak</a:t>
            </a:r>
            <a:r>
              <a:rPr lang="en-GB" sz="1400" dirty="0"/>
              <a:t> </a:t>
            </a:r>
            <a:r>
              <a:rPr lang="en-GB" sz="1400" dirty="0" err="1"/>
              <a:t>Usia</a:t>
            </a:r>
            <a:r>
              <a:rPr lang="en-GB" sz="1400" dirty="0"/>
              <a:t> </a:t>
            </a:r>
            <a:r>
              <a:rPr lang="en-GB" sz="1400" dirty="0" err="1"/>
              <a:t>Dini</a:t>
            </a:r>
            <a:r>
              <a:rPr lang="en-GB" sz="1400" dirty="0"/>
              <a:t>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    e.2. </a:t>
            </a:r>
            <a:r>
              <a:rPr lang="en-GB" sz="1400" dirty="0" err="1" smtClean="0"/>
              <a:t>Seksi</a:t>
            </a:r>
            <a:r>
              <a:rPr lang="en-GB" sz="1400" dirty="0" smtClean="0"/>
              <a:t> </a:t>
            </a:r>
            <a:r>
              <a:rPr lang="en-GB" sz="1400" dirty="0" err="1"/>
              <a:t>Pendidikan</a:t>
            </a:r>
            <a:r>
              <a:rPr lang="en-GB" sz="1400" dirty="0"/>
              <a:t> </a:t>
            </a:r>
            <a:r>
              <a:rPr lang="en-GB" sz="1400" dirty="0" err="1"/>
              <a:t>Masyarakat</a:t>
            </a:r>
            <a:r>
              <a:rPr lang="en-GB" sz="1400" dirty="0"/>
              <a:t>. 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       e.3. </a:t>
            </a:r>
            <a:r>
              <a:rPr lang="en-US" sz="1400" dirty="0" err="1" smtClean="0"/>
              <a:t>Kelompok</a:t>
            </a:r>
            <a:r>
              <a:rPr lang="en-US" sz="1400" dirty="0" smtClean="0"/>
              <a:t> </a:t>
            </a:r>
            <a:r>
              <a:rPr lang="en-US" sz="1400" dirty="0" err="1"/>
              <a:t>Jabatan</a:t>
            </a:r>
            <a:r>
              <a:rPr lang="en-US" sz="1400" dirty="0"/>
              <a:t> </a:t>
            </a:r>
            <a:r>
              <a:rPr lang="en-US" sz="1400" dirty="0" err="1"/>
              <a:t>Fungsional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Pelaksana</a:t>
            </a:r>
            <a:r>
              <a:rPr lang="en-GB" sz="1400" dirty="0"/>
              <a:t>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f.    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/>
              <a:t>Pembinaan</a:t>
            </a:r>
            <a:r>
              <a:rPr lang="en-US" sz="1400" dirty="0"/>
              <a:t> Guru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Ketenagaan</a:t>
            </a:r>
            <a:r>
              <a:rPr lang="en-US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: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   f.1. </a:t>
            </a:r>
            <a:r>
              <a:rPr lang="en-US" sz="1400" dirty="0" err="1" smtClean="0"/>
              <a:t>Seksi</a:t>
            </a:r>
            <a:r>
              <a:rPr lang="en-US" sz="1400" dirty="0" smtClean="0"/>
              <a:t> </a:t>
            </a:r>
            <a:r>
              <a:rPr lang="en-US" sz="1400" dirty="0" err="1"/>
              <a:t>Pendidik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Tenaga</a:t>
            </a:r>
            <a:r>
              <a:rPr lang="en-US" sz="1400" dirty="0"/>
              <a:t> </a:t>
            </a:r>
            <a:r>
              <a:rPr lang="en-GB" sz="1400" dirty="0" err="1"/>
              <a:t>Pendidikan</a:t>
            </a:r>
            <a:r>
              <a:rPr lang="en-GB" sz="1400" dirty="0"/>
              <a:t> </a:t>
            </a:r>
            <a:r>
              <a:rPr lang="en-GB" sz="1400" dirty="0" err="1"/>
              <a:t>Anak</a:t>
            </a:r>
            <a:r>
              <a:rPr lang="en-GB" sz="1400" dirty="0"/>
              <a:t> </a:t>
            </a:r>
            <a:r>
              <a:rPr lang="en-GB" sz="1400" dirty="0" err="1"/>
              <a:t>Usia</a:t>
            </a:r>
            <a:r>
              <a:rPr lang="en-GB" sz="1400" dirty="0"/>
              <a:t> </a:t>
            </a:r>
            <a:r>
              <a:rPr lang="en-GB" sz="1400" dirty="0" err="1"/>
              <a:t>Dini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 </a:t>
            </a:r>
            <a:r>
              <a:rPr lang="en-US" sz="1400" dirty="0" err="1"/>
              <a:t>Sekolah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   f.2. </a:t>
            </a:r>
            <a:r>
              <a:rPr lang="en-US" sz="1400" dirty="0" err="1" smtClean="0"/>
              <a:t>Seksi</a:t>
            </a:r>
            <a:r>
              <a:rPr lang="en-US" sz="1400" dirty="0" smtClean="0"/>
              <a:t> </a:t>
            </a:r>
            <a:r>
              <a:rPr lang="en-US" sz="1400" dirty="0" err="1"/>
              <a:t>Pendidik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Tenaga</a:t>
            </a:r>
            <a:r>
              <a:rPr lang="en-US" sz="1400" dirty="0"/>
              <a:t> </a:t>
            </a:r>
            <a:r>
              <a:rPr lang="en-GB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Sekolah</a:t>
            </a:r>
            <a:r>
              <a:rPr lang="en-US" sz="1400" dirty="0"/>
              <a:t> </a:t>
            </a:r>
            <a:r>
              <a:rPr lang="en-US" sz="1400" dirty="0" err="1"/>
              <a:t>Menengah</a:t>
            </a:r>
            <a:r>
              <a:rPr lang="en-US" sz="1400" dirty="0"/>
              <a:t> </a:t>
            </a:r>
            <a:r>
              <a:rPr lang="en-US" sz="1400" dirty="0" err="1"/>
              <a:t>Pertama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Nonformal</a:t>
            </a:r>
            <a:r>
              <a:rPr lang="en-US" sz="1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   f.3. </a:t>
            </a:r>
            <a:r>
              <a:rPr lang="en-US" sz="1400" dirty="0" err="1" smtClean="0"/>
              <a:t>Kelompok</a:t>
            </a:r>
            <a:r>
              <a:rPr lang="en-US" sz="1400" dirty="0" smtClean="0"/>
              <a:t> </a:t>
            </a:r>
            <a:r>
              <a:rPr lang="en-US" sz="1400" dirty="0" err="1"/>
              <a:t>Jabatan</a:t>
            </a:r>
            <a:r>
              <a:rPr lang="en-US" sz="1400" dirty="0"/>
              <a:t> </a:t>
            </a:r>
            <a:r>
              <a:rPr lang="en-US" sz="1400" dirty="0" err="1"/>
              <a:t>Fungsional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Pelaksana</a:t>
            </a:r>
            <a:r>
              <a:rPr lang="en-US" sz="1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g.   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/>
              <a:t>Pemuda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Olahraga</a:t>
            </a:r>
            <a:r>
              <a:rPr lang="en-US" sz="1400" dirty="0"/>
              <a:t>,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Kelompok</a:t>
            </a:r>
            <a:r>
              <a:rPr lang="en-US" sz="1400" dirty="0"/>
              <a:t> </a:t>
            </a:r>
            <a:r>
              <a:rPr lang="en-US" sz="1400" dirty="0" err="1"/>
              <a:t>Jabatan</a:t>
            </a:r>
            <a:r>
              <a:rPr lang="en-US" sz="1400" dirty="0"/>
              <a:t> </a:t>
            </a:r>
            <a:r>
              <a:rPr lang="en-US" sz="1400" dirty="0" err="1"/>
              <a:t>Fungsional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Pelaksana</a:t>
            </a:r>
            <a:r>
              <a:rPr lang="en-US" sz="1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h.    </a:t>
            </a:r>
            <a:r>
              <a:rPr lang="en-GB" sz="1400" dirty="0" smtClean="0"/>
              <a:t>UPTD</a:t>
            </a:r>
            <a:r>
              <a:rPr lang="en-GB" sz="1400" dirty="0"/>
              <a:t>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762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286138"/>
            <a:ext cx="545921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VISI DAN MISI</a:t>
            </a:r>
            <a:endParaRPr lang="en-US" altLang="zh-CN" dirty="0" smtClean="0"/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013" y="1079877"/>
            <a:ext cx="6389359" cy="5329976"/>
          </a:xfrm>
        </p:spPr>
        <p:txBody>
          <a:bodyPr>
            <a:noAutofit/>
          </a:bodyPr>
          <a:lstStyle/>
          <a:p>
            <a:pPr algn="ctr"/>
            <a:r>
              <a:rPr lang="en-ID" sz="2000" b="1" dirty="0" smtClean="0">
                <a:latin typeface="Bernard MT Condensed" panose="02050806060905020404" pitchFamily="18" charset="0"/>
              </a:rPr>
              <a:t>V I S I :</a:t>
            </a:r>
            <a:r>
              <a:rPr lang="en-ID" sz="2000" dirty="0" smtClean="0"/>
              <a:t> </a:t>
            </a:r>
          </a:p>
          <a:p>
            <a:pPr algn="ctr"/>
            <a:r>
              <a:rPr lang="en-ID" sz="2000" dirty="0" err="1" smtClean="0"/>
              <a:t>Peningkatan</a:t>
            </a:r>
            <a:r>
              <a:rPr lang="en-ID" sz="2000" dirty="0" smtClean="0"/>
              <a:t> </a:t>
            </a:r>
            <a:r>
              <a:rPr lang="en-ID" sz="2000" dirty="0" err="1"/>
              <a:t>Akses</a:t>
            </a:r>
            <a:r>
              <a:rPr lang="en-ID" sz="2000" dirty="0"/>
              <a:t> </a:t>
            </a:r>
            <a:r>
              <a:rPr lang="en-ID" sz="2000" dirty="0" err="1"/>
              <a:t>Layanan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Mutu</a:t>
            </a:r>
            <a:r>
              <a:rPr lang="en-ID" sz="2000" dirty="0"/>
              <a:t> </a:t>
            </a:r>
            <a:r>
              <a:rPr lang="en-ID" sz="2000" dirty="0" err="1"/>
              <a:t>Pendidikan</a:t>
            </a:r>
            <a:r>
              <a:rPr lang="en-ID" sz="2000" dirty="0"/>
              <a:t> di </a:t>
            </a:r>
            <a:r>
              <a:rPr lang="en-ID" sz="2000" dirty="0" err="1"/>
              <a:t>Kabupaten</a:t>
            </a:r>
            <a:r>
              <a:rPr lang="en-ID" sz="2000" dirty="0"/>
              <a:t> </a:t>
            </a:r>
            <a:r>
              <a:rPr lang="en-ID" sz="2000" dirty="0" err="1"/>
              <a:t>Cianjur</a:t>
            </a:r>
            <a:r>
              <a:rPr lang="en-ID" sz="2000" dirty="0" smtClean="0"/>
              <a:t>.</a:t>
            </a:r>
          </a:p>
          <a:p>
            <a:pPr algn="ctr"/>
            <a:endParaRPr lang="en-ID" sz="2000" dirty="0"/>
          </a:p>
          <a:p>
            <a:pPr algn="ctr"/>
            <a:r>
              <a:rPr lang="en-ID" sz="2000" dirty="0" smtClean="0">
                <a:latin typeface="Bernard MT Condensed" panose="02050806060905020404" pitchFamily="18" charset="0"/>
              </a:rPr>
              <a:t>M I S I :</a:t>
            </a:r>
          </a:p>
          <a:p>
            <a:pPr algn="ctr"/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pembangunan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akselerasi</a:t>
            </a:r>
            <a:r>
              <a:rPr lang="en-US" sz="2000" dirty="0"/>
              <a:t> di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, </a:t>
            </a:r>
            <a:r>
              <a:rPr lang="en-US" sz="2000" dirty="0" err="1" smtClean="0"/>
              <a:t>kepemudaan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olahraga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698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286138"/>
            <a:ext cx="545921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KEADAAN SDM</a:t>
            </a:r>
            <a:endParaRPr lang="en-US" altLang="zh-CN" dirty="0" smtClean="0"/>
          </a:p>
        </p:txBody>
      </p:sp>
      <p:graphicFrame>
        <p:nvGraphicFramePr>
          <p:cNvPr id="1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66072"/>
              </p:ext>
            </p:extLst>
          </p:nvPr>
        </p:nvGraphicFramePr>
        <p:xfrm>
          <a:off x="460977" y="1149790"/>
          <a:ext cx="4529274" cy="5283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203"/>
                <a:gridCol w="2562488"/>
                <a:gridCol w="1308583"/>
              </a:tblGrid>
              <a:tr h="319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NO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STATUS KEPEGAWAIAN / BIDANG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JUMLAH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PNS/NON PNS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1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PNS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1.1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+mj-lt"/>
                        </a:rPr>
                        <a:t>Kesekretariatan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a. </a:t>
                      </a:r>
                      <a:r>
                        <a:rPr lang="en-US" sz="1300" dirty="0" err="1">
                          <a:effectLst/>
                          <a:latin typeface="+mj-lt"/>
                        </a:rPr>
                        <a:t>Perencanaan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4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b. </a:t>
                      </a:r>
                      <a:r>
                        <a:rPr lang="en-US" sz="1300" dirty="0" err="1">
                          <a:effectLst/>
                          <a:latin typeface="+mj-lt"/>
                        </a:rPr>
                        <a:t>Keuangan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9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c. </a:t>
                      </a:r>
                      <a:r>
                        <a:rPr lang="en-US" sz="1300" dirty="0" err="1">
                          <a:effectLst/>
                          <a:latin typeface="+mj-lt"/>
                        </a:rPr>
                        <a:t>Kepegawaian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10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1.2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+mj-lt"/>
                        </a:rPr>
                        <a:t>Bidang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 SD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6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1.3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+mj-lt"/>
                        </a:rPr>
                        <a:t>Bidang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 SMP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6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1.4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+mj-lt"/>
                        </a:rPr>
                        <a:t>Bidang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+mj-lt"/>
                        </a:rPr>
                        <a:t>Paud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+mj-lt"/>
                        </a:rPr>
                        <a:t>dan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+mj-lt"/>
                        </a:rPr>
                        <a:t>Dikmas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8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1.5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+mj-lt"/>
                        </a:rPr>
                        <a:t>Bidang</a:t>
                      </a:r>
                      <a:r>
                        <a:rPr lang="en-US" sz="130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+mj-lt"/>
                        </a:rPr>
                        <a:t>Pora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5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1.6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Bidang GTK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7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JUMLAH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55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 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2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NON PNS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2.1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Kesekretariatan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 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a. Perencanaan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3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b. Keuangan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4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c. Kepegawaian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21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2.2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Bidang SD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8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2.3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Bidang SMP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5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2.4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Bidang Paud dan Dikmas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7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2.5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Bidang Pora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9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2.6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Bidang GTK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6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  <a:tr h="210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 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+mj-lt"/>
                        </a:rPr>
                        <a:t>JUMLAH</a:t>
                      </a:r>
                      <a:endParaRPr lang="en-US" sz="13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j-lt"/>
                        </a:rPr>
                        <a:t>63</a:t>
                      </a:r>
                      <a:endParaRPr lang="en-US" sz="13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15" marR="61515" marT="0" marB="0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17847"/>
              </p:ext>
            </p:extLst>
          </p:nvPr>
        </p:nvGraphicFramePr>
        <p:xfrm>
          <a:off x="5171807" y="1148266"/>
          <a:ext cx="6301105" cy="1957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090"/>
                <a:gridCol w="1620570"/>
                <a:gridCol w="606583"/>
                <a:gridCol w="552261"/>
                <a:gridCol w="525101"/>
                <a:gridCol w="597529"/>
                <a:gridCol w="525101"/>
                <a:gridCol w="1305870"/>
              </a:tblGrid>
              <a:tr h="1803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Nama Satuan Organisasi/Jabatan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ABK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 </a:t>
                      </a:r>
                      <a:r>
                        <a:rPr lang="en-US" sz="1200" dirty="0" err="1" smtClean="0">
                          <a:effectLst/>
                        </a:rPr>
                        <a:t>P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P</a:t>
                      </a:r>
                      <a:r>
                        <a:rPr lang="en-US" sz="1200" dirty="0" smtClean="0">
                          <a:effectLst/>
                        </a:rPr>
                        <a:t> 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KEBUTUHAN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KEKURANGAN /KEBUTUHAN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0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2023-2024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Dinas Pendidikan Pemuda dan Olahraga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a. Guru Ahli Utama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b. Guru Ahli Madya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c. Guru Ahli Muda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d. Guru Ahli Pertama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12585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9626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9789351" y="3907959"/>
            <a:ext cx="1658644" cy="1430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Guru/JFT</a:t>
            </a:r>
          </a:p>
          <a:p>
            <a:pPr algn="ctr"/>
            <a:r>
              <a:rPr lang="en-US" dirty="0" smtClean="0"/>
              <a:t>9626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354720" y="3907959"/>
            <a:ext cx="1658644" cy="1430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Struktural</a:t>
            </a:r>
            <a:r>
              <a:rPr lang="en-US" dirty="0" smtClean="0"/>
              <a:t>/JFU</a:t>
            </a:r>
          </a:p>
          <a:p>
            <a:pPr algn="ctr"/>
            <a:r>
              <a:rPr lang="en-US" dirty="0" smtClean="0"/>
              <a:t>118</a:t>
            </a:r>
            <a:endParaRPr lang="en-US" dirty="0"/>
          </a:p>
        </p:txBody>
      </p:sp>
      <p:sp>
        <p:nvSpPr>
          <p:cNvPr id="6" name="Bent Arrow 5"/>
          <p:cNvSpPr/>
          <p:nvPr/>
        </p:nvSpPr>
        <p:spPr>
          <a:xfrm flipH="1">
            <a:off x="5066465" y="3360325"/>
            <a:ext cx="1144211" cy="383384"/>
          </a:xfrm>
          <a:prstGeom prst="bentArrow">
            <a:avLst>
              <a:gd name="adj1" fmla="val 25000"/>
              <a:gd name="adj2" fmla="val 2410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5400000" flipH="1" flipV="1">
            <a:off x="8806080" y="3743672"/>
            <a:ext cx="1440802" cy="347286"/>
          </a:xfrm>
          <a:prstGeom prst="bentArrow">
            <a:avLst>
              <a:gd name="adj1" fmla="val 25000"/>
              <a:gd name="adj2" fmla="val 24107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129137"/>
            <a:ext cx="545921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MUTU PENDIDIKAN</a:t>
            </a:r>
            <a:endParaRPr lang="en-US" altLang="zh-CN" dirty="0" smtClean="0"/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916" y="730228"/>
            <a:ext cx="7808320" cy="53299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 smtClean="0"/>
              <a:t>Mutu</a:t>
            </a:r>
            <a:r>
              <a:rPr lang="en-US" sz="1400" dirty="0" smtClean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Kab</a:t>
            </a:r>
            <a:r>
              <a:rPr lang="en-US" sz="1400" dirty="0"/>
              <a:t>. </a:t>
            </a:r>
            <a:r>
              <a:rPr lang="en-US" sz="1400" dirty="0" err="1"/>
              <a:t>Cianjur</a:t>
            </a:r>
            <a:r>
              <a:rPr lang="en-US" sz="1400" dirty="0"/>
              <a:t> </a:t>
            </a:r>
            <a:r>
              <a:rPr lang="en-US" sz="1400" dirty="0" err="1"/>
              <a:t>dilihat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Raport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Kemendikbudristek</a:t>
            </a:r>
            <a:r>
              <a:rPr lang="en-US" sz="1400" dirty="0"/>
              <a:t> </a:t>
            </a:r>
            <a:r>
              <a:rPr lang="en-US" sz="1400" dirty="0" err="1"/>
              <a:t>mengalami</a:t>
            </a:r>
            <a:r>
              <a:rPr lang="en-US" sz="1400" dirty="0"/>
              <a:t> </a:t>
            </a:r>
            <a:r>
              <a:rPr lang="en-US" sz="1400" dirty="0" err="1"/>
              <a:t>peningkatan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lalu</a:t>
            </a:r>
            <a:endParaRPr lang="en-US" sz="14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/>
              <a:t>Kemampuan</a:t>
            </a:r>
            <a:r>
              <a:rPr lang="en-US" sz="1400" dirty="0"/>
              <a:t> </a:t>
            </a:r>
            <a:r>
              <a:rPr lang="en-US" sz="1400" dirty="0" err="1"/>
              <a:t>Literasi</a:t>
            </a:r>
            <a:r>
              <a:rPr lang="en-US" sz="1400" dirty="0"/>
              <a:t>	</a:t>
            </a:r>
            <a:r>
              <a:rPr lang="en-US" sz="1400" dirty="0" smtClean="0"/>
              <a:t>      : </a:t>
            </a:r>
            <a:r>
              <a:rPr lang="en-US" sz="1400" dirty="0"/>
              <a:t>BAIK </a:t>
            </a:r>
            <a:r>
              <a:rPr lang="en-US" sz="1400" dirty="0" err="1"/>
              <a:t>Skor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76,3, </a:t>
            </a:r>
            <a:r>
              <a:rPr lang="en-US" sz="1400" dirty="0" err="1"/>
              <a:t>naik</a:t>
            </a:r>
            <a:r>
              <a:rPr lang="en-US" sz="1400" dirty="0"/>
              <a:t> </a:t>
            </a:r>
            <a:r>
              <a:rPr lang="en-US" sz="1400" b="1" dirty="0"/>
              <a:t>1,51</a:t>
            </a:r>
            <a:r>
              <a:rPr lang="en-US" sz="1400" dirty="0"/>
              <a:t> </a:t>
            </a:r>
            <a:r>
              <a:rPr lang="en-US" sz="1400" dirty="0" err="1"/>
              <a:t>dari</a:t>
            </a:r>
            <a:r>
              <a:rPr lang="en-US" sz="1400" dirty="0"/>
              <a:t> 2022 (</a:t>
            </a:r>
            <a:r>
              <a:rPr lang="en-US" sz="1400" dirty="0" err="1"/>
              <a:t>skor</a:t>
            </a:r>
            <a:r>
              <a:rPr lang="en-US" sz="1400" dirty="0"/>
              <a:t> 74,79)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/>
              <a:t>Kemampuan</a:t>
            </a:r>
            <a:r>
              <a:rPr lang="en-US" sz="1400" dirty="0"/>
              <a:t> </a:t>
            </a:r>
            <a:r>
              <a:rPr lang="en-US" sz="1400" dirty="0" err="1"/>
              <a:t>Nimerasi</a:t>
            </a:r>
            <a:r>
              <a:rPr lang="en-US" sz="1400" dirty="0"/>
              <a:t>	</a:t>
            </a:r>
            <a:r>
              <a:rPr lang="en-US" sz="1400" dirty="0" smtClean="0"/>
              <a:t>      : </a:t>
            </a:r>
            <a:r>
              <a:rPr lang="en-US" sz="1400" dirty="0"/>
              <a:t>SEDANG </a:t>
            </a:r>
            <a:r>
              <a:rPr lang="en-US" sz="1400" dirty="0" err="1"/>
              <a:t>Skor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62,76, </a:t>
            </a:r>
            <a:r>
              <a:rPr lang="en-US" sz="1400" dirty="0" err="1"/>
              <a:t>naik</a:t>
            </a:r>
            <a:r>
              <a:rPr lang="en-US" sz="1400" dirty="0"/>
              <a:t> </a:t>
            </a:r>
            <a:r>
              <a:rPr lang="en-US" sz="1400" b="1" dirty="0"/>
              <a:t>15,7</a:t>
            </a:r>
            <a:r>
              <a:rPr lang="en-US" sz="1400" dirty="0"/>
              <a:t> </a:t>
            </a:r>
            <a:r>
              <a:rPr lang="en-US" sz="1400" dirty="0" err="1"/>
              <a:t>dari</a:t>
            </a:r>
            <a:r>
              <a:rPr lang="en-US" sz="1400" dirty="0"/>
              <a:t> 2022 (</a:t>
            </a:r>
            <a:r>
              <a:rPr lang="en-US" sz="1400" dirty="0" err="1"/>
              <a:t>skor</a:t>
            </a:r>
            <a:r>
              <a:rPr lang="en-US" sz="1400" dirty="0"/>
              <a:t> 47,06)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/>
              <a:t>Iklim</a:t>
            </a:r>
            <a:r>
              <a:rPr lang="en-US" sz="1400" dirty="0"/>
              <a:t> </a:t>
            </a:r>
            <a:r>
              <a:rPr lang="en-US" sz="1400" dirty="0" err="1"/>
              <a:t>Keamanan</a:t>
            </a:r>
            <a:r>
              <a:rPr lang="en-US" sz="1400" dirty="0"/>
              <a:t> </a:t>
            </a:r>
            <a:r>
              <a:rPr lang="en-US" sz="1400" dirty="0" err="1"/>
              <a:t>Sekolah</a:t>
            </a:r>
            <a:r>
              <a:rPr lang="en-US" sz="1400" dirty="0"/>
              <a:t> </a:t>
            </a:r>
            <a:r>
              <a:rPr lang="en-US" sz="1400" dirty="0" smtClean="0"/>
              <a:t>  : </a:t>
            </a:r>
            <a:r>
              <a:rPr lang="en-US" sz="1400" dirty="0"/>
              <a:t>BAIK </a:t>
            </a:r>
            <a:r>
              <a:rPr lang="en-US" sz="1400" dirty="0" err="1"/>
              <a:t>Skor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70,3, </a:t>
            </a:r>
            <a:r>
              <a:rPr lang="en-US" sz="1400" dirty="0" err="1"/>
              <a:t>turun</a:t>
            </a:r>
            <a:r>
              <a:rPr lang="en-US" sz="1400" dirty="0"/>
              <a:t> </a:t>
            </a:r>
            <a:r>
              <a:rPr lang="en-US" sz="1400" b="1" dirty="0"/>
              <a:t>2,65</a:t>
            </a:r>
            <a:r>
              <a:rPr lang="en-US" sz="1400" dirty="0"/>
              <a:t> </a:t>
            </a:r>
            <a:r>
              <a:rPr lang="en-US" sz="1400" dirty="0" err="1"/>
              <a:t>dari</a:t>
            </a:r>
            <a:r>
              <a:rPr lang="en-US" sz="1400" dirty="0"/>
              <a:t> 2022 (</a:t>
            </a:r>
            <a:r>
              <a:rPr lang="en-US" sz="1400" dirty="0" err="1"/>
              <a:t>skor</a:t>
            </a:r>
            <a:r>
              <a:rPr lang="en-US" sz="1400" dirty="0"/>
              <a:t> 72,95)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/>
              <a:t>Iklim</a:t>
            </a:r>
            <a:r>
              <a:rPr lang="en-US" sz="1400" dirty="0"/>
              <a:t> </a:t>
            </a:r>
            <a:r>
              <a:rPr lang="en-US" sz="1400" dirty="0" err="1"/>
              <a:t>Kebhinekaan</a:t>
            </a:r>
            <a:r>
              <a:rPr lang="en-US" sz="1400" dirty="0"/>
              <a:t>	</a:t>
            </a:r>
            <a:r>
              <a:rPr lang="en-US" sz="1400" dirty="0" smtClean="0"/>
              <a:t>      : </a:t>
            </a:r>
            <a:r>
              <a:rPr lang="en-US" sz="1400" dirty="0"/>
              <a:t>BAIK </a:t>
            </a:r>
            <a:r>
              <a:rPr lang="en-US" sz="1400" dirty="0" err="1"/>
              <a:t>Skor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69,24, </a:t>
            </a:r>
            <a:r>
              <a:rPr lang="en-US" sz="1400" dirty="0" err="1"/>
              <a:t>naik</a:t>
            </a:r>
            <a:r>
              <a:rPr lang="en-US" sz="1400" dirty="0"/>
              <a:t> </a:t>
            </a:r>
            <a:r>
              <a:rPr lang="en-US" sz="1400" b="1" dirty="0"/>
              <a:t>9,28</a:t>
            </a:r>
            <a:r>
              <a:rPr lang="en-US" sz="1400" dirty="0"/>
              <a:t> </a:t>
            </a:r>
            <a:r>
              <a:rPr lang="en-US" sz="1400" dirty="0" err="1"/>
              <a:t>dari</a:t>
            </a:r>
            <a:r>
              <a:rPr lang="en-US" sz="1400" dirty="0"/>
              <a:t> 2022 (</a:t>
            </a:r>
            <a:r>
              <a:rPr lang="en-US" sz="1400" dirty="0" err="1"/>
              <a:t>skor</a:t>
            </a:r>
            <a:r>
              <a:rPr lang="en-US" sz="1400" dirty="0"/>
              <a:t> 59,96)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/>
              <a:t>Iklim</a:t>
            </a:r>
            <a:r>
              <a:rPr lang="en-US" sz="1400" dirty="0"/>
              <a:t> </a:t>
            </a:r>
            <a:r>
              <a:rPr lang="en-US" sz="1400" dirty="0" err="1"/>
              <a:t>Inklusivitas</a:t>
            </a:r>
            <a:r>
              <a:rPr lang="en-US" sz="1400" dirty="0"/>
              <a:t>	</a:t>
            </a:r>
            <a:r>
              <a:rPr lang="en-US" sz="1400" dirty="0" smtClean="0"/>
              <a:t>      : </a:t>
            </a:r>
            <a:r>
              <a:rPr lang="en-US" sz="1400" dirty="0"/>
              <a:t>BAIK </a:t>
            </a:r>
            <a:r>
              <a:rPr lang="en-US" sz="1400" dirty="0" err="1"/>
              <a:t>Skor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55,69, </a:t>
            </a:r>
            <a:r>
              <a:rPr lang="en-US" sz="1400" dirty="0" err="1"/>
              <a:t>naik</a:t>
            </a:r>
            <a:r>
              <a:rPr lang="en-US" sz="1400" dirty="0"/>
              <a:t> </a:t>
            </a:r>
            <a:r>
              <a:rPr lang="en-US" sz="1400" b="1" dirty="0"/>
              <a:t>1,27</a:t>
            </a:r>
            <a:r>
              <a:rPr lang="en-US" sz="1400" dirty="0"/>
              <a:t> </a:t>
            </a:r>
            <a:r>
              <a:rPr lang="en-US" sz="1400" dirty="0" err="1"/>
              <a:t>dari</a:t>
            </a:r>
            <a:r>
              <a:rPr lang="en-US" sz="1400" dirty="0"/>
              <a:t> 2022 (</a:t>
            </a:r>
            <a:r>
              <a:rPr lang="en-US" sz="1400" dirty="0" err="1"/>
              <a:t>skor</a:t>
            </a:r>
            <a:r>
              <a:rPr lang="en-US" sz="1400" dirty="0"/>
              <a:t> 54,42)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/>
              <a:t>Angka</a:t>
            </a:r>
            <a:r>
              <a:rPr lang="en-US" sz="1400" dirty="0"/>
              <a:t> </a:t>
            </a:r>
            <a:r>
              <a:rPr lang="en-US" sz="1400" dirty="0" err="1"/>
              <a:t>Partisipasi</a:t>
            </a:r>
            <a:r>
              <a:rPr lang="en-US" sz="1400" dirty="0"/>
              <a:t> </a:t>
            </a:r>
            <a:r>
              <a:rPr lang="en-US" sz="1400" dirty="0" err="1"/>
              <a:t>Sekolah</a:t>
            </a:r>
            <a:r>
              <a:rPr lang="en-US" sz="1400" dirty="0"/>
              <a:t> : TINGGI/SEDANG </a:t>
            </a:r>
            <a:r>
              <a:rPr lang="en-US" sz="1400" dirty="0" err="1"/>
              <a:t>Perbandingan</a:t>
            </a:r>
            <a:r>
              <a:rPr lang="en-US" sz="1400" dirty="0"/>
              <a:t> </a:t>
            </a:r>
            <a:r>
              <a:rPr lang="en-US" sz="1400" dirty="0" err="1"/>
              <a:t>skor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lalu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 smtClean="0"/>
              <a:t>tersedia</a:t>
            </a:r>
            <a:endParaRPr lang="en-US" sz="14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400" dirty="0" err="1" smtClean="0"/>
              <a:t>Namun</a:t>
            </a:r>
            <a:r>
              <a:rPr lang="en-US" sz="1400" dirty="0" smtClean="0"/>
              <a:t> </a:t>
            </a:r>
            <a:r>
              <a:rPr lang="en-US" sz="1400" dirty="0" err="1"/>
              <a:t>cukup</a:t>
            </a:r>
            <a:r>
              <a:rPr lang="en-US" sz="1400" dirty="0"/>
              <a:t> </a:t>
            </a:r>
            <a:r>
              <a:rPr lang="en-US" sz="1400" dirty="0" err="1"/>
              <a:t>tertinggal</a:t>
            </a:r>
            <a:r>
              <a:rPr lang="en-US" sz="1400" dirty="0"/>
              <a:t> </a:t>
            </a:r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dilihat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capaian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</a:t>
            </a:r>
            <a:r>
              <a:rPr lang="en-US" sz="1400" dirty="0" err="1"/>
              <a:t>harapan</a:t>
            </a:r>
            <a:r>
              <a:rPr lang="en-US" sz="1400" dirty="0"/>
              <a:t> lama </a:t>
            </a:r>
            <a:r>
              <a:rPr lang="en-US" sz="1400" dirty="0" err="1"/>
              <a:t>sekolah</a:t>
            </a:r>
            <a:r>
              <a:rPr lang="en-US" sz="1400" dirty="0"/>
              <a:t> (HLS)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rata-rata lama </a:t>
            </a:r>
            <a:r>
              <a:rPr lang="en-US" sz="1400" dirty="0" err="1"/>
              <a:t>sekolah</a:t>
            </a:r>
            <a:r>
              <a:rPr lang="en-US" sz="1400" dirty="0"/>
              <a:t> (RLS). </a:t>
            </a:r>
            <a:r>
              <a:rPr lang="en-US" sz="1400" dirty="0" err="1"/>
              <a:t>Tahun</a:t>
            </a:r>
            <a:r>
              <a:rPr lang="en-US" sz="1400" dirty="0"/>
              <a:t> 2021 </a:t>
            </a:r>
            <a:r>
              <a:rPr lang="en-US" sz="1400" dirty="0" err="1"/>
              <a:t>capaian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HLS 12.00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RLS 7.19, </a:t>
            </a:r>
            <a:r>
              <a:rPr lang="en-US" sz="1400" dirty="0" err="1"/>
              <a:t>sedangkan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2022 </a:t>
            </a:r>
            <a:r>
              <a:rPr lang="en-US" sz="1400" dirty="0" err="1"/>
              <a:t>capaian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HLS 12.01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RLS 7.20. </a:t>
            </a:r>
            <a:r>
              <a:rPr lang="en-US" sz="1400" dirty="0" err="1"/>
              <a:t>Berdasarkan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, </a:t>
            </a:r>
            <a:r>
              <a:rPr lang="en-US" sz="1400" dirty="0" err="1"/>
              <a:t>angka</a:t>
            </a:r>
            <a:r>
              <a:rPr lang="en-US" sz="1400" dirty="0"/>
              <a:t> </a:t>
            </a:r>
            <a:r>
              <a:rPr lang="en-US" sz="1400" dirty="0" err="1"/>
              <a:t>harapan</a:t>
            </a:r>
            <a:r>
              <a:rPr lang="en-US" sz="1400" dirty="0"/>
              <a:t> lama </a:t>
            </a:r>
            <a:r>
              <a:rPr lang="en-US" sz="1400" dirty="0" err="1"/>
              <a:t>sekolah</a:t>
            </a:r>
            <a:r>
              <a:rPr lang="en-US" sz="1400" dirty="0"/>
              <a:t> (HLS) </a:t>
            </a:r>
            <a:r>
              <a:rPr lang="en-US" sz="1400" dirty="0" err="1"/>
              <a:t>cukup</a:t>
            </a:r>
            <a:r>
              <a:rPr lang="en-US" sz="1400" dirty="0"/>
              <a:t>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mengingat</a:t>
            </a:r>
            <a:r>
              <a:rPr lang="en-US" sz="1400" dirty="0"/>
              <a:t> rata-rata </a:t>
            </a:r>
            <a:r>
              <a:rPr lang="en-US" sz="1400" dirty="0" err="1"/>
              <a:t>capaian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Propinsi</a:t>
            </a:r>
            <a:r>
              <a:rPr lang="en-US" sz="1400" dirty="0"/>
              <a:t> </a:t>
            </a:r>
            <a:r>
              <a:rPr lang="en-US" sz="1400" dirty="0" err="1"/>
              <a:t>Jawa</a:t>
            </a:r>
            <a:r>
              <a:rPr lang="en-US" sz="1400" dirty="0"/>
              <a:t> Barat 12.62, </a:t>
            </a:r>
            <a:r>
              <a:rPr lang="en-US" sz="1400" dirty="0" err="1"/>
              <a:t>meskipun</a:t>
            </a:r>
            <a:r>
              <a:rPr lang="en-US" sz="1400" dirty="0"/>
              <a:t> </a:t>
            </a:r>
            <a:r>
              <a:rPr lang="en-US" sz="1400" dirty="0" err="1"/>
              <a:t>selisih</a:t>
            </a:r>
            <a:r>
              <a:rPr lang="en-US" sz="1400" dirty="0"/>
              <a:t> </a:t>
            </a:r>
            <a:r>
              <a:rPr lang="en-US" sz="1400" dirty="0" err="1"/>
              <a:t>capaiannya</a:t>
            </a:r>
            <a:r>
              <a:rPr lang="en-US" sz="1400" dirty="0"/>
              <a:t> </a:t>
            </a:r>
            <a:r>
              <a:rPr lang="en-US" sz="1400" dirty="0" err="1"/>
              <a:t>berada</a:t>
            </a:r>
            <a:r>
              <a:rPr lang="en-US" sz="1400" dirty="0"/>
              <a:t> di </a:t>
            </a:r>
            <a:r>
              <a:rPr lang="en-US" sz="1400" dirty="0" err="1"/>
              <a:t>angka</a:t>
            </a:r>
            <a:r>
              <a:rPr lang="en-US" sz="1400" dirty="0"/>
              <a:t> 0,62 </a:t>
            </a:r>
            <a:r>
              <a:rPr lang="en-US" sz="1400" dirty="0" err="1"/>
              <a:t>poin</a:t>
            </a:r>
            <a:r>
              <a:rPr lang="en-US" sz="1400" dirty="0"/>
              <a:t>. </a:t>
            </a:r>
            <a:r>
              <a:rPr lang="en-US" sz="1400" dirty="0" err="1"/>
              <a:t>Sementara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angka</a:t>
            </a:r>
            <a:r>
              <a:rPr lang="en-US" sz="1400" dirty="0"/>
              <a:t> rata-rata lama </a:t>
            </a:r>
            <a:r>
              <a:rPr lang="en-US" sz="1400" dirty="0" err="1"/>
              <a:t>sekolah</a:t>
            </a:r>
            <a:r>
              <a:rPr lang="en-US" sz="1400" dirty="0"/>
              <a:t> </a:t>
            </a: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Cianjur</a:t>
            </a:r>
            <a:r>
              <a:rPr lang="en-US" sz="1400" dirty="0"/>
              <a:t> </a:t>
            </a:r>
            <a:r>
              <a:rPr lang="en-US" sz="1400" dirty="0" err="1"/>
              <a:t>cukup</a:t>
            </a:r>
            <a:r>
              <a:rPr lang="en-US" sz="1400" dirty="0"/>
              <a:t> </a:t>
            </a:r>
            <a:r>
              <a:rPr lang="en-US" sz="1400" dirty="0" err="1"/>
              <a:t>tertinggal</a:t>
            </a:r>
            <a:r>
              <a:rPr lang="en-US" sz="1400" dirty="0"/>
              <a:t> </a:t>
            </a:r>
            <a:r>
              <a:rPr lang="en-US" sz="1400" dirty="0" err="1"/>
              <a:t>jauh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rata-rata </a:t>
            </a:r>
            <a:r>
              <a:rPr lang="en-US" sz="1400" dirty="0" err="1"/>
              <a:t>capaian</a:t>
            </a:r>
            <a:r>
              <a:rPr lang="en-US" sz="1400" dirty="0"/>
              <a:t> </a:t>
            </a:r>
            <a:r>
              <a:rPr lang="en-US" sz="1400" dirty="0" err="1"/>
              <a:t>Pemerintah</a:t>
            </a:r>
            <a:r>
              <a:rPr lang="en-US" sz="1400" dirty="0"/>
              <a:t> </a:t>
            </a:r>
            <a:r>
              <a:rPr lang="en-US" sz="1400" dirty="0" err="1"/>
              <a:t>Propinsi</a:t>
            </a:r>
            <a:r>
              <a:rPr lang="en-US" sz="1400" dirty="0"/>
              <a:t> </a:t>
            </a:r>
            <a:r>
              <a:rPr lang="en-US" sz="1400" dirty="0" err="1"/>
              <a:t>Jawa</a:t>
            </a:r>
            <a:r>
              <a:rPr lang="en-US" sz="1400" dirty="0"/>
              <a:t> Barat </a:t>
            </a:r>
            <a:r>
              <a:rPr lang="en-US" sz="1400" dirty="0" err="1"/>
              <a:t>yakni</a:t>
            </a:r>
            <a:r>
              <a:rPr lang="en-US" sz="1400" dirty="0"/>
              <a:t> 8.78 </a:t>
            </a:r>
            <a:r>
              <a:rPr lang="en-US" sz="1400" dirty="0" err="1"/>
              <a:t>poin</a:t>
            </a:r>
            <a:r>
              <a:rPr lang="en-US" sz="1400" dirty="0"/>
              <a:t>,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terdapat</a:t>
            </a:r>
            <a:r>
              <a:rPr lang="en-US" sz="1400" dirty="0"/>
              <a:t> </a:t>
            </a:r>
            <a:r>
              <a:rPr lang="en-US" sz="1400" dirty="0" err="1"/>
              <a:t>selisih</a:t>
            </a:r>
            <a:r>
              <a:rPr lang="en-US" sz="1400" dirty="0"/>
              <a:t> </a:t>
            </a:r>
            <a:r>
              <a:rPr lang="en-US" sz="1400" dirty="0" err="1"/>
              <a:t>capaian</a:t>
            </a:r>
            <a:r>
              <a:rPr lang="en-US" sz="1400" dirty="0"/>
              <a:t> 1,58 </a:t>
            </a:r>
            <a:r>
              <a:rPr lang="en-US" sz="1400" dirty="0" err="1"/>
              <a:t>poin</a:t>
            </a:r>
            <a:r>
              <a:rPr lang="en-US" sz="1400" dirty="0"/>
              <a:t>. Hal </a:t>
            </a:r>
            <a:r>
              <a:rPr lang="en-US" sz="1400" dirty="0" err="1"/>
              <a:t>ini</a:t>
            </a:r>
            <a:r>
              <a:rPr lang="en-US" sz="1400" dirty="0"/>
              <a:t> yang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salah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faktor</a:t>
            </a:r>
            <a:r>
              <a:rPr lang="en-US" sz="1400" dirty="0"/>
              <a:t> </a:t>
            </a:r>
            <a:r>
              <a:rPr lang="en-US" sz="1400" dirty="0" err="1"/>
              <a:t>penyebab</a:t>
            </a:r>
            <a:r>
              <a:rPr lang="en-US" sz="1400" dirty="0"/>
              <a:t> </a:t>
            </a:r>
            <a:r>
              <a:rPr lang="en-US" sz="1400" dirty="0" err="1"/>
              <a:t>rendahnya</a:t>
            </a:r>
            <a:r>
              <a:rPr lang="en-US" sz="1400" dirty="0"/>
              <a:t> </a:t>
            </a:r>
            <a:r>
              <a:rPr lang="en-US" sz="1400" dirty="0" err="1"/>
              <a:t>mutu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di </a:t>
            </a:r>
            <a:r>
              <a:rPr lang="en-US" sz="1400" dirty="0" err="1"/>
              <a:t>Kabupaten</a:t>
            </a:r>
            <a:r>
              <a:rPr lang="en-US" sz="1400" dirty="0"/>
              <a:t> </a:t>
            </a:r>
            <a:r>
              <a:rPr lang="en-US" sz="1400" dirty="0" err="1"/>
              <a:t>Cianjur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21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123017"/>
            <a:ext cx="541918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INOVASI PELAYANAN</a:t>
            </a:r>
            <a:endParaRPr lang="en-US" altLang="zh-CN" dirty="0" smtClean="0"/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337" y="954227"/>
            <a:ext cx="9275924" cy="5519002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Dinas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Pemuda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Olahraga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memaksimalkan</a:t>
            </a:r>
            <a:r>
              <a:rPr lang="en-US" sz="1400" dirty="0" smtClean="0"/>
              <a:t> </a:t>
            </a:r>
            <a:r>
              <a:rPr lang="en-US" sz="1400" dirty="0" err="1" smtClean="0"/>
              <a:t>pelayanan</a:t>
            </a:r>
            <a:endParaRPr lang="en-US" sz="1400" dirty="0" smtClean="0"/>
          </a:p>
          <a:p>
            <a:r>
              <a:rPr lang="en-US" sz="1400" dirty="0" smtClean="0"/>
              <a:t>yang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motto CERMAT (</a:t>
            </a:r>
            <a:r>
              <a:rPr lang="en-US" sz="1400" dirty="0" err="1" smtClean="0"/>
              <a:t>Cepat</a:t>
            </a:r>
            <a:r>
              <a:rPr lang="en-US" sz="1400" dirty="0" smtClean="0"/>
              <a:t>, Ramah, </a:t>
            </a:r>
            <a:r>
              <a:rPr lang="en-US" sz="1400" dirty="0" err="1" smtClean="0"/>
              <a:t>Mudah</a:t>
            </a:r>
            <a:r>
              <a:rPr lang="en-US" sz="1400" dirty="0" smtClean="0"/>
              <a:t>, </a:t>
            </a:r>
            <a:r>
              <a:rPr lang="en-US" sz="1400" dirty="0" err="1" smtClean="0"/>
              <a:t>Transparan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Akuntabel</a:t>
            </a:r>
            <a:r>
              <a:rPr lang="en-US" sz="1400" dirty="0" smtClean="0"/>
              <a:t>)</a:t>
            </a:r>
          </a:p>
          <a:p>
            <a:r>
              <a:rPr lang="en-US" sz="1400" dirty="0" err="1"/>
              <a:t>p</a:t>
            </a:r>
            <a:r>
              <a:rPr lang="en-US" sz="1400" dirty="0" err="1" smtClean="0"/>
              <a:t>erlu</a:t>
            </a:r>
            <a:r>
              <a:rPr lang="en-US" sz="1400" dirty="0" smtClean="0"/>
              <a:t> </a:t>
            </a:r>
            <a:r>
              <a:rPr lang="en-US" sz="1400" dirty="0" err="1" smtClean="0"/>
              <a:t>didukung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Pelayanan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Berbasis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Komunikasi</a:t>
            </a:r>
            <a:r>
              <a:rPr lang="en-US" sz="1400" dirty="0" smtClean="0"/>
              <a:t> (TIK).</a:t>
            </a:r>
          </a:p>
          <a:p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 kami </a:t>
            </a:r>
            <a:r>
              <a:rPr lang="en-US" sz="1400" dirty="0" err="1" smtClean="0"/>
              <a:t>membuat</a:t>
            </a:r>
            <a:r>
              <a:rPr lang="en-US" sz="1400" dirty="0" smtClean="0"/>
              <a:t> </a:t>
            </a:r>
            <a:r>
              <a:rPr lang="en-US" sz="1400" dirty="0" err="1" smtClean="0"/>
              <a:t>inovasi</a:t>
            </a:r>
            <a:r>
              <a:rPr lang="en-US" sz="1400" dirty="0" smtClean="0"/>
              <a:t> </a:t>
            </a:r>
            <a:r>
              <a:rPr lang="en-US" sz="1400" dirty="0" err="1" smtClean="0"/>
              <a:t>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sbb</a:t>
            </a:r>
            <a:r>
              <a:rPr lang="en-US" sz="1400" dirty="0" smtClean="0"/>
              <a:t> 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1. </a:t>
            </a:r>
            <a:r>
              <a:rPr lang="en-US" sz="1400" dirty="0" err="1" smtClean="0"/>
              <a:t>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Berbasis</a:t>
            </a:r>
            <a:r>
              <a:rPr lang="en-US" sz="1400" dirty="0" smtClean="0"/>
              <a:t> web : </a:t>
            </a:r>
            <a:r>
              <a:rPr lang="en-US" sz="1400" dirty="0" smtClean="0">
                <a:hlinkClick r:id="rId4"/>
              </a:rPr>
              <a:t>www.disdikpora.cianujurkab.go.id</a:t>
            </a:r>
            <a:r>
              <a:rPr lang="en-US" sz="1400" dirty="0" smtClean="0"/>
              <a:t>  di </a:t>
            </a:r>
            <a:r>
              <a:rPr lang="en-US" sz="1400" dirty="0" err="1" smtClean="0"/>
              <a:t>dalam</a:t>
            </a:r>
            <a:r>
              <a:rPr lang="en-US" sz="1400" dirty="0" smtClean="0"/>
              <a:t> web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12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di </a:t>
            </a:r>
            <a:r>
              <a:rPr lang="en-US" sz="1400" dirty="0" err="1" smtClean="0"/>
              <a:t>akses</a:t>
            </a:r>
            <a:r>
              <a:rPr lang="en-US" sz="1400" dirty="0" smtClean="0"/>
              <a:t> </a:t>
            </a:r>
            <a:r>
              <a:rPr lang="en-US" sz="1400" dirty="0" err="1" smtClean="0"/>
              <a:t>dimanapun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kapanpun</a:t>
            </a:r>
            <a:endParaRPr lang="en-US" sz="1400" dirty="0" smtClean="0"/>
          </a:p>
          <a:p>
            <a:r>
              <a:rPr lang="en-US" sz="1400" dirty="0" smtClean="0"/>
              <a:t>2. </a:t>
            </a:r>
            <a:r>
              <a:rPr lang="en-US" sz="1400" dirty="0" err="1" smtClean="0"/>
              <a:t>Pengaduan</a:t>
            </a:r>
            <a:r>
              <a:rPr lang="en-US" sz="1400" dirty="0" smtClean="0"/>
              <a:t> </a:t>
            </a:r>
            <a:r>
              <a:rPr lang="en-US" sz="1400" dirty="0" err="1" smtClean="0"/>
              <a:t>Berbasis</a:t>
            </a:r>
            <a:r>
              <a:rPr lang="en-US" sz="1400" dirty="0" smtClean="0"/>
              <a:t> web : </a:t>
            </a:r>
            <a:r>
              <a:rPr lang="en-US" sz="1400" dirty="0" smtClean="0">
                <a:hlinkClick r:id="rId4"/>
              </a:rPr>
              <a:t>www.disdikpora.cianujurkab.go.id</a:t>
            </a:r>
            <a:r>
              <a:rPr lang="en-US" sz="1400" dirty="0" smtClean="0"/>
              <a:t> </a:t>
            </a:r>
            <a:r>
              <a:rPr lang="en-US" sz="1400" dirty="0" err="1" smtClean="0"/>
              <a:t>formulir</a:t>
            </a:r>
            <a:r>
              <a:rPr lang="en-US" sz="1400" dirty="0" smtClean="0"/>
              <a:t> saran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kritik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membangun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warga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diunduh</a:t>
            </a:r>
            <a:r>
              <a:rPr lang="en-US" sz="1400" dirty="0" smtClean="0"/>
              <a:t> di web </a:t>
            </a:r>
            <a:r>
              <a:rPr lang="en-US" sz="1400" dirty="0" err="1" smtClean="0"/>
              <a:t>disdikpora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pengaduannya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disampaikan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web yang </a:t>
            </a:r>
            <a:r>
              <a:rPr lang="en-US" sz="1400" dirty="0" err="1" smtClean="0"/>
              <a:t>langsung</a:t>
            </a:r>
            <a:r>
              <a:rPr lang="en-US" sz="1400" dirty="0" smtClean="0"/>
              <a:t> </a:t>
            </a:r>
            <a:r>
              <a:rPr lang="en-US" sz="1400" dirty="0" err="1" smtClean="0"/>
              <a:t>terhubung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no WA hotline kami </a:t>
            </a:r>
            <a:r>
              <a:rPr lang="en-US" sz="1400" dirty="0">
                <a:hlinkClick r:id="rId5"/>
              </a:rPr>
              <a:t>+62 822 1869 </a:t>
            </a:r>
            <a:r>
              <a:rPr lang="en-US" sz="1400" dirty="0" smtClean="0">
                <a:hlinkClick r:id="rId5"/>
              </a:rPr>
              <a:t>7174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kami </a:t>
            </a:r>
            <a:r>
              <a:rPr lang="en-US" sz="1400" dirty="0" err="1" smtClean="0"/>
              <a:t>sediakan</a:t>
            </a:r>
            <a:r>
              <a:rPr lang="en-US" sz="1400" dirty="0" smtClean="0"/>
              <a:t> pula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web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pilihan</a:t>
            </a:r>
            <a:r>
              <a:rPr lang="en-US" sz="1400" dirty="0" smtClean="0"/>
              <a:t> </a:t>
            </a:r>
            <a:r>
              <a:rPr lang="en-US" sz="1400" dirty="0" err="1" smtClean="0"/>
              <a:t>pengaduan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medsos</a:t>
            </a:r>
            <a:r>
              <a:rPr lang="en-US" sz="1400" dirty="0" smtClean="0"/>
              <a:t>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, </a:t>
            </a:r>
            <a:r>
              <a:rPr lang="en-US" sz="1400" dirty="0" err="1" smtClean="0"/>
              <a:t>hanya</a:t>
            </a:r>
            <a:r>
              <a:rPr lang="en-US" sz="1400" dirty="0" smtClean="0"/>
              <a:t> 1 kali </a:t>
            </a:r>
            <a:r>
              <a:rPr lang="en-US" sz="1400" dirty="0" err="1" smtClean="0"/>
              <a:t>klik</a:t>
            </a:r>
            <a:r>
              <a:rPr lang="en-US" sz="1400" dirty="0" smtClean="0"/>
              <a:t> </a:t>
            </a:r>
            <a:r>
              <a:rPr lang="en-US" sz="1400" dirty="0" err="1" smtClean="0"/>
              <a:t>langsung</a:t>
            </a:r>
            <a:r>
              <a:rPr lang="en-US" sz="1400" dirty="0" smtClean="0"/>
              <a:t> </a:t>
            </a:r>
            <a:r>
              <a:rPr lang="en-US" sz="1400" dirty="0" err="1" smtClean="0"/>
              <a:t>terhubung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a. </a:t>
            </a:r>
            <a:r>
              <a:rPr lang="pt-BR" sz="1400" dirty="0" smtClean="0"/>
              <a:t>Facebook https</a:t>
            </a:r>
            <a:r>
              <a:rPr lang="pt-BR" sz="1400" dirty="0"/>
              <a:t>://www.facebook.com/disdikporacianjurkab </a:t>
            </a:r>
            <a:endParaRPr lang="pt-BR" sz="1400" dirty="0" smtClean="0"/>
          </a:p>
          <a:p>
            <a:r>
              <a:rPr lang="pt-BR" sz="1400" dirty="0" smtClean="0"/>
              <a:t>    b. Instagram </a:t>
            </a:r>
            <a:r>
              <a:rPr lang="pt-BR" sz="1400" dirty="0"/>
              <a:t>: https://www.instagram.com/disdikpora.cianjur/ </a:t>
            </a:r>
            <a:endParaRPr lang="pt-BR" sz="1400" dirty="0" smtClean="0"/>
          </a:p>
          <a:p>
            <a:r>
              <a:rPr lang="pt-BR" sz="1400" dirty="0" smtClean="0"/>
              <a:t>    c. LAPOR-SP4N </a:t>
            </a:r>
            <a:r>
              <a:rPr lang="pt-BR" sz="1400" dirty="0"/>
              <a:t>: www.lapor.go.id </a:t>
            </a:r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  <a:p>
            <a:pPr algn="just"/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19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5" r="23195"/>
          <a:stretch>
            <a:fillRect/>
          </a:stretch>
        </p:blipFill>
        <p:spPr/>
      </p:pic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6F13E9D9-5F60-4F13-8025-B78A57006BAE}"/>
              </a:ext>
            </a:extLst>
          </p:cNvPr>
          <p:cNvGrpSpPr/>
          <p:nvPr/>
        </p:nvGrpSpPr>
        <p:grpSpPr>
          <a:xfrm>
            <a:off x="6526017" y="-1496194"/>
            <a:ext cx="5654810" cy="7972675"/>
            <a:chOff x="6526017" y="-1496194"/>
            <a:chExt cx="5654810" cy="7972675"/>
          </a:xfrm>
        </p:grpSpPr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3ACB28B2-AC81-441F-BE4D-96B748AF6E97}"/>
                </a:ext>
              </a:extLst>
            </p:cNvPr>
            <p:cNvGrpSpPr/>
            <p:nvPr/>
          </p:nvGrpSpPr>
          <p:grpSpPr>
            <a:xfrm>
              <a:off x="7209398" y="-1169319"/>
              <a:ext cx="4971429" cy="7645800"/>
              <a:chOff x="7209398" y="-1169319"/>
              <a:chExt cx="4971429" cy="7645800"/>
            </a:xfrm>
          </p:grpSpPr>
          <p:sp>
            <p:nvSpPr>
              <p:cNvPr id="14" name="Freeform 5">
                <a:extLst>
                  <a:ext uri="{FF2B5EF4-FFF2-40B4-BE49-F238E27FC236}">
                    <a16:creationId xmlns="" xmlns:a16="http://schemas.microsoft.com/office/drawing/2014/main" id="{924681BE-76DE-45BA-9BD1-BF5AD01B926A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9661372" y="3621907"/>
                <a:ext cx="2519455" cy="2854574"/>
              </a:xfrm>
              <a:custGeom>
                <a:avLst/>
                <a:gdLst>
                  <a:gd name="T0" fmla="*/ 972 w 1248"/>
                  <a:gd name="T1" fmla="*/ 0 h 1414"/>
                  <a:gd name="T2" fmla="*/ 1248 w 1248"/>
                  <a:gd name="T3" fmla="*/ 514 h 1414"/>
                  <a:gd name="T4" fmla="*/ 763 w 1248"/>
                  <a:gd name="T5" fmla="*/ 1414 h 1414"/>
                  <a:gd name="T6" fmla="*/ 0 w 1248"/>
                  <a:gd name="T7" fmla="*/ 0 h 1414"/>
                  <a:gd name="T8" fmla="*/ 972 w 1248"/>
                  <a:gd name="T9" fmla="*/ 0 h 1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8" h="1414">
                    <a:moveTo>
                      <a:pt x="972" y="0"/>
                    </a:moveTo>
                    <a:lnTo>
                      <a:pt x="1248" y="514"/>
                    </a:lnTo>
                    <a:lnTo>
                      <a:pt x="763" y="1414"/>
                    </a:lnTo>
                    <a:lnTo>
                      <a:pt x="0" y="0"/>
                    </a:lnTo>
                    <a:lnTo>
                      <a:pt x="97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="" xmlns:a16="http://schemas.microsoft.com/office/drawing/2014/main" id="{E9B2A2F4-250B-4130-A446-12A42DDFB53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411312" y="-465397"/>
                <a:ext cx="1522280" cy="1818559"/>
              </a:xfrm>
              <a:custGeom>
                <a:avLst/>
                <a:gdLst>
                  <a:gd name="connsiteX0" fmla="*/ 0 w 1522280"/>
                  <a:gd name="connsiteY0" fmla="*/ 1818559 h 1818559"/>
                  <a:gd name="connsiteX1" fmla="*/ 1522280 w 1522280"/>
                  <a:gd name="connsiteY1" fmla="*/ 1006249 h 1818559"/>
                  <a:gd name="connsiteX2" fmla="*/ 980016 w 1522280"/>
                  <a:gd name="connsiteY2" fmla="*/ 0 h 181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2280" h="1818559">
                    <a:moveTo>
                      <a:pt x="0" y="1818559"/>
                    </a:moveTo>
                    <a:lnTo>
                      <a:pt x="1522280" y="1006249"/>
                    </a:lnTo>
                    <a:lnTo>
                      <a:pt x="980016" y="0"/>
                    </a:lnTo>
                    <a:close/>
                  </a:path>
                </a:pathLst>
              </a:custGeom>
              <a:solidFill>
                <a:srgbClr val="AF1B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="" xmlns:a16="http://schemas.microsoft.com/office/drawing/2014/main" id="{42B72F77-002A-4298-905D-9BCB14D9205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914900" flipV="1">
                <a:off x="7209398" y="-1169319"/>
                <a:ext cx="3497354" cy="5878157"/>
              </a:xfrm>
              <a:custGeom>
                <a:avLst/>
                <a:gdLst>
                  <a:gd name="connsiteX0" fmla="*/ 0 w 3497354"/>
                  <a:gd name="connsiteY0" fmla="*/ 5878157 h 5878157"/>
                  <a:gd name="connsiteX1" fmla="*/ 926596 w 3497354"/>
                  <a:gd name="connsiteY1" fmla="*/ 5383712 h 5878157"/>
                  <a:gd name="connsiteX2" fmla="*/ 3497354 w 3497354"/>
                  <a:gd name="connsiteY2" fmla="*/ 613713 h 5878157"/>
                  <a:gd name="connsiteX3" fmla="*/ 3168290 w 3497354"/>
                  <a:gd name="connsiteY3" fmla="*/ 0 h 5878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7354" h="5878157">
                    <a:moveTo>
                      <a:pt x="0" y="5878157"/>
                    </a:moveTo>
                    <a:lnTo>
                      <a:pt x="926596" y="5383712"/>
                    </a:lnTo>
                    <a:lnTo>
                      <a:pt x="3497354" y="613713"/>
                    </a:lnTo>
                    <a:lnTo>
                      <a:pt x="316829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" name="任意多边形: 形状 12">
              <a:extLst>
                <a:ext uri="{FF2B5EF4-FFF2-40B4-BE49-F238E27FC236}">
                  <a16:creationId xmlns="" xmlns:a16="http://schemas.microsoft.com/office/drawing/2014/main" id="{9656FF91-FC8C-4B10-A8E5-093507F86394}"/>
                </a:ext>
              </a:extLst>
            </p:cNvPr>
            <p:cNvSpPr>
              <a:spLocks/>
            </p:cNvSpPr>
            <p:nvPr userDrawn="1"/>
          </p:nvSpPr>
          <p:spPr bwMode="auto">
            <a:xfrm rot="19914900" flipV="1">
              <a:off x="6526017" y="-1496194"/>
              <a:ext cx="4446237" cy="7636409"/>
            </a:xfrm>
            <a:custGeom>
              <a:avLst/>
              <a:gdLst>
                <a:gd name="connsiteX0" fmla="*/ 0 w 4446237"/>
                <a:gd name="connsiteY0" fmla="*/ 7636409 h 7636409"/>
                <a:gd name="connsiteX1" fmla="*/ 926656 w 4446237"/>
                <a:gd name="connsiteY1" fmla="*/ 7141933 h 7636409"/>
                <a:gd name="connsiteX2" fmla="*/ 4446237 w 4446237"/>
                <a:gd name="connsiteY2" fmla="*/ 611694 h 7636409"/>
                <a:gd name="connsiteX3" fmla="*/ 4115155 w 4446237"/>
                <a:gd name="connsiteY3" fmla="*/ 0 h 763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6237" h="7636409">
                  <a:moveTo>
                    <a:pt x="0" y="7636409"/>
                  </a:moveTo>
                  <a:lnTo>
                    <a:pt x="926656" y="7141933"/>
                  </a:lnTo>
                  <a:lnTo>
                    <a:pt x="4446237" y="611694"/>
                  </a:lnTo>
                  <a:lnTo>
                    <a:pt x="41151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17" name="标题 4">
            <a:extLst>
              <a:ext uri="{FF2B5EF4-FFF2-40B4-BE49-F238E27FC236}">
                <a16:creationId xmlns="" xmlns:a16="http://schemas.microsoft.com/office/drawing/2014/main" id="{15FE04FB-99FF-49FB-87D4-5013C788D08E}"/>
              </a:ext>
            </a:extLst>
          </p:cNvPr>
          <p:cNvSpPr txBox="1">
            <a:spLocks/>
          </p:cNvSpPr>
          <p:nvPr/>
        </p:nvSpPr>
        <p:spPr>
          <a:xfrm>
            <a:off x="376013" y="123017"/>
            <a:ext cx="5419185" cy="629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PENGARUH INOVASI</a:t>
            </a:r>
            <a:endParaRPr lang="en-US" altLang="zh-CN" dirty="0" smtClean="0"/>
          </a:p>
        </p:txBody>
      </p:sp>
      <p:sp>
        <p:nvSpPr>
          <p:cNvPr id="18" name="文本占位符 5">
            <a:extLst>
              <a:ext uri="{FF2B5EF4-FFF2-40B4-BE49-F238E27FC236}">
                <a16:creationId xmlns="" xmlns:a16="http://schemas.microsoft.com/office/drawing/2014/main" id="{81441DB4-0C45-4F2D-BF87-232CDE99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337" y="954227"/>
            <a:ext cx="6456113" cy="551900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/>
              <a:t>aksesibilitas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: </a:t>
            </a:r>
            <a:r>
              <a:rPr lang="en-US" sz="1400" dirty="0" err="1"/>
              <a:t>Inovasi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membantu</a:t>
            </a:r>
            <a:r>
              <a:rPr lang="en-US" sz="1400" dirty="0"/>
              <a:t> </a:t>
            </a:r>
            <a:r>
              <a:rPr lang="en-US" sz="1400" dirty="0" smtClean="0"/>
              <a:t>  </a:t>
            </a:r>
            <a:r>
              <a:rPr lang="en-US" sz="1400" dirty="0" err="1" smtClean="0"/>
              <a:t>meningkatkan</a:t>
            </a:r>
            <a:r>
              <a:rPr lang="en-US" sz="1400" dirty="0" smtClean="0"/>
              <a:t> </a:t>
            </a:r>
            <a:r>
              <a:rPr lang="en-US" sz="1400" dirty="0" err="1"/>
              <a:t>aksesibilitas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bagi</a:t>
            </a:r>
            <a:r>
              <a:rPr lang="en-US" sz="1400" dirty="0"/>
              <a:t> </a:t>
            </a:r>
            <a:r>
              <a:rPr lang="en-US" sz="1400" dirty="0" err="1"/>
              <a:t>individu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latar</a:t>
            </a:r>
            <a:r>
              <a:rPr lang="en-US" sz="1400" dirty="0"/>
              <a:t> </a:t>
            </a:r>
            <a:r>
              <a:rPr lang="en-US" sz="1400" dirty="0" err="1"/>
              <a:t>belakang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wilayah</a:t>
            </a:r>
            <a:r>
              <a:rPr lang="en-US" sz="1400" dirty="0"/>
              <a:t> yang </a:t>
            </a:r>
            <a:r>
              <a:rPr lang="en-US" sz="1400" dirty="0" err="1"/>
              <a:t>terpencil</a:t>
            </a:r>
            <a:r>
              <a:rPr lang="en-US" sz="1400" dirty="0"/>
              <a:t>. </a:t>
            </a:r>
            <a:r>
              <a:rPr lang="en-US" sz="1400" dirty="0" err="1"/>
              <a:t>Mereka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meningkatkan</a:t>
            </a:r>
            <a:r>
              <a:rPr lang="en-US" sz="1400" dirty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</a:t>
            </a:r>
            <a:r>
              <a:rPr lang="en-US" sz="1400" dirty="0" err="1"/>
              <a:t>pendidikan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pendekatan</a:t>
            </a:r>
            <a:r>
              <a:rPr lang="en-US" sz="1400" dirty="0"/>
              <a:t> yang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interaktif</a:t>
            </a:r>
            <a:r>
              <a:rPr lang="en-US" sz="1400" dirty="0"/>
              <a:t>, </a:t>
            </a:r>
            <a:r>
              <a:rPr lang="en-US" sz="1400" dirty="0" err="1"/>
              <a:t>relevan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responsif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kebutuhan</a:t>
            </a:r>
            <a:r>
              <a:rPr lang="en-US" sz="1400" dirty="0"/>
              <a:t> </a:t>
            </a:r>
            <a:r>
              <a:rPr lang="en-US" sz="1400" dirty="0" err="1"/>
              <a:t>siswa</a:t>
            </a:r>
            <a:r>
              <a:rPr lang="en-US" sz="1400" dirty="0" smtClean="0"/>
              <a:t>.</a:t>
            </a:r>
            <a:endParaRPr lang="en-US" sz="1400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/>
              <a:t>keterlibatan</a:t>
            </a:r>
            <a:r>
              <a:rPr lang="en-US" sz="1400" dirty="0"/>
              <a:t> </a:t>
            </a:r>
            <a:r>
              <a:rPr lang="en-US" sz="1400" dirty="0" err="1"/>
              <a:t>siswa</a:t>
            </a:r>
            <a:r>
              <a:rPr lang="en-US" sz="1400" dirty="0"/>
              <a:t>: </a:t>
            </a:r>
            <a:r>
              <a:rPr lang="en-US" sz="1400" dirty="0" err="1"/>
              <a:t>Inovasi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mendorong</a:t>
            </a:r>
            <a:r>
              <a:rPr lang="en-US" sz="1400" dirty="0"/>
              <a:t> </a:t>
            </a:r>
            <a:r>
              <a:rPr lang="en-US" sz="1400" dirty="0" err="1"/>
              <a:t>keterlibatan</a:t>
            </a:r>
            <a:r>
              <a:rPr lang="en-US" sz="1400" dirty="0"/>
              <a:t> </a:t>
            </a:r>
            <a:r>
              <a:rPr lang="en-US" sz="1400" dirty="0" err="1" smtClean="0"/>
              <a:t>aktif</a:t>
            </a:r>
            <a:r>
              <a:rPr lang="en-US" sz="1400" dirty="0" smtClean="0"/>
              <a:t> </a:t>
            </a:r>
            <a:r>
              <a:rPr lang="en-US" sz="1400" dirty="0" err="1" smtClean="0"/>
              <a:t>siswa</a:t>
            </a:r>
            <a:r>
              <a:rPr lang="en-US" sz="1400" dirty="0" smtClean="0"/>
              <a:t> </a:t>
            </a:r>
            <a:r>
              <a:rPr lang="en-US" sz="1400" dirty="0" err="1"/>
              <a:t>dalam</a:t>
            </a:r>
            <a:r>
              <a:rPr lang="en-US" sz="1400" dirty="0"/>
              <a:t> proses </a:t>
            </a:r>
            <a:r>
              <a:rPr lang="en-US" sz="1400" dirty="0" err="1"/>
              <a:t>belajar</a:t>
            </a:r>
            <a:r>
              <a:rPr lang="en-US" sz="1400" dirty="0"/>
              <a:t> </a:t>
            </a:r>
            <a:r>
              <a:rPr lang="en-US" sz="1400" dirty="0" smtClean="0"/>
              <a:t>TIK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/>
              <a:t>memberikan</a:t>
            </a:r>
            <a:r>
              <a:rPr lang="en-US" sz="1400" dirty="0"/>
              <a:t> </a:t>
            </a:r>
            <a:r>
              <a:rPr lang="en-US" sz="1400" dirty="0" err="1"/>
              <a:t>mereka</a:t>
            </a:r>
            <a:r>
              <a:rPr lang="en-US" sz="1400" dirty="0"/>
              <a:t> </a:t>
            </a:r>
            <a:r>
              <a:rPr lang="en-US" sz="1400" dirty="0" err="1"/>
              <a:t>kesempatan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/>
              <a:t>keterampilan</a:t>
            </a:r>
            <a:r>
              <a:rPr lang="en-US" sz="1400" dirty="0"/>
              <a:t> </a:t>
            </a:r>
            <a:r>
              <a:rPr lang="en-US" sz="1400" dirty="0" err="1"/>
              <a:t>kritis</a:t>
            </a:r>
            <a:r>
              <a:rPr lang="en-US" sz="1400" dirty="0"/>
              <a:t>, </a:t>
            </a:r>
            <a:r>
              <a:rPr lang="en-US" sz="1400" dirty="0" err="1"/>
              <a:t>kreatif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kolaboratif</a:t>
            </a:r>
            <a:endParaRPr lang="en-US" sz="1400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/>
              <a:t>kualitas</a:t>
            </a:r>
            <a:r>
              <a:rPr lang="en-US" sz="1400" dirty="0"/>
              <a:t> guru: </a:t>
            </a:r>
            <a:r>
              <a:rPr lang="en-US" sz="1400" dirty="0" err="1"/>
              <a:t>Inovasi</a:t>
            </a:r>
            <a:r>
              <a:rPr lang="en-US" sz="1400" dirty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melatih</a:t>
            </a:r>
            <a:r>
              <a:rPr lang="en-US" sz="1400" dirty="0" smtClean="0"/>
              <a:t> </a:t>
            </a:r>
            <a:r>
              <a:rPr lang="en-US" sz="1400" dirty="0" err="1" smtClean="0"/>
              <a:t>keterampilan</a:t>
            </a:r>
            <a:r>
              <a:rPr lang="en-US" sz="1400" dirty="0" smtClean="0"/>
              <a:t> guru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penggunaan</a:t>
            </a:r>
            <a:r>
              <a:rPr lang="en-US" sz="1400" dirty="0" smtClean="0"/>
              <a:t> TIK. </a:t>
            </a:r>
            <a:r>
              <a:rPr lang="en-US" sz="1400" dirty="0" err="1"/>
              <a:t>Pelatihan</a:t>
            </a:r>
            <a:r>
              <a:rPr lang="en-US" sz="1400" dirty="0"/>
              <a:t> yang </a:t>
            </a:r>
            <a:r>
              <a:rPr lang="en-US" sz="1400" dirty="0" err="1"/>
              <a:t>terus-menerus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pendekatan</a:t>
            </a:r>
            <a:r>
              <a:rPr lang="en-US" sz="1400" dirty="0"/>
              <a:t> yang </a:t>
            </a:r>
            <a:r>
              <a:rPr lang="en-US" sz="1400" dirty="0" err="1"/>
              <a:t>inovatif</a:t>
            </a:r>
            <a:r>
              <a:rPr lang="en-US" sz="1400" dirty="0"/>
              <a:t> </a:t>
            </a:r>
            <a:r>
              <a:rPr lang="en-US" sz="1400" dirty="0" err="1"/>
              <a:t>membantu</a:t>
            </a:r>
            <a:r>
              <a:rPr lang="en-US" sz="1400" dirty="0"/>
              <a:t> guru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mengembangkan</a:t>
            </a:r>
            <a:r>
              <a:rPr lang="en-US" sz="1400" dirty="0"/>
              <a:t> </a:t>
            </a:r>
            <a:r>
              <a:rPr lang="en-US" sz="1400" dirty="0" err="1"/>
              <a:t>keterampilan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 yang </a:t>
            </a:r>
            <a:r>
              <a:rPr lang="en-US" sz="1400" dirty="0" err="1"/>
              <a:t>diperlukan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menghadapi</a:t>
            </a:r>
            <a:r>
              <a:rPr lang="en-US" sz="1400" dirty="0"/>
              <a:t> </a:t>
            </a:r>
            <a:r>
              <a:rPr lang="en-US" sz="1400" dirty="0" err="1"/>
              <a:t>tuntutan</a:t>
            </a:r>
            <a:r>
              <a:rPr lang="en-US" sz="1400" dirty="0"/>
              <a:t> </a:t>
            </a:r>
            <a:r>
              <a:rPr lang="en-US" sz="1400" dirty="0" err="1" smtClean="0"/>
              <a:t>pendidikan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110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THEME" val="97c95cba-48de-49d4-a575-f917a691c4f7"/>
</p:tagLst>
</file>

<file path=ppt/theme/theme1.xml><?xml version="1.0" encoding="utf-8"?>
<a:theme xmlns:a="http://schemas.openxmlformats.org/drawingml/2006/main" name="主题5">
  <a:themeElements>
    <a:clrScheme name="自定义 4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DD2431"/>
      </a:accent1>
      <a:accent2>
        <a:srgbClr val="AF1B2D"/>
      </a:accent2>
      <a:accent3>
        <a:srgbClr val="778495"/>
      </a:accent3>
      <a:accent4>
        <a:srgbClr val="586270"/>
      </a:accent4>
      <a:accent5>
        <a:srgbClr val="3A414B"/>
      </a:accent5>
      <a:accent6>
        <a:srgbClr val="2C3138"/>
      </a:accent6>
      <a:hlink>
        <a:srgbClr val="DD2431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218</TotalTime>
  <Words>1213</Words>
  <Application>Microsoft Office PowerPoint</Application>
  <PresentationFormat>Widescreen</PresentationFormat>
  <Paragraphs>259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Microsoft YaHei</vt:lpstr>
      <vt:lpstr>Arial</vt:lpstr>
      <vt:lpstr>Berlin Sans FB</vt:lpstr>
      <vt:lpstr>Bernard MT Condensed</vt:lpstr>
      <vt:lpstr>Brush Script MT</vt:lpstr>
      <vt:lpstr>Calibri</vt:lpstr>
      <vt:lpstr>Impact</vt:lpstr>
      <vt:lpstr>Times New Roman</vt:lpstr>
      <vt:lpstr>等线</vt:lpstr>
      <vt:lpstr>主题5</vt:lpstr>
      <vt:lpstr>SELAYANG PANDANG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Manager>iSlide</Manager>
  <Company>iSlide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keywords>www.51pptmoban.com</cp:keywords>
  <cp:lastModifiedBy>Elitebook</cp:lastModifiedBy>
  <cp:revision>34</cp:revision>
  <cp:lastPrinted>2017-08-31T16:00:00Z</cp:lastPrinted>
  <dcterms:created xsi:type="dcterms:W3CDTF">2017-08-31T16:00:00Z</dcterms:created>
  <dcterms:modified xsi:type="dcterms:W3CDTF">2023-07-19T16:54:58Z</dcterms:modified>
  <cp:category>work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a173570b-f82c-4049-95f2-66cf58a73903</vt:lpwstr>
  </property>
</Properties>
</file>